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10" d="100"/>
          <a:sy n="110" d="100"/>
        </p:scale>
        <p:origin x="63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7229DC-14CE-1946-24FC-5F5E01A15532}"/>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8623B506-3355-2100-F071-2D5F0D0050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F518C7D-0B5F-4A40-427C-F3418A987639}"/>
              </a:ext>
            </a:extLst>
          </p:cNvPr>
          <p:cNvSpPr>
            <a:spLocks noGrp="1"/>
          </p:cNvSpPr>
          <p:nvPr>
            <p:ph type="dt" sz="half" idx="10"/>
          </p:nvPr>
        </p:nvSpPr>
        <p:spPr/>
        <p:txBody>
          <a:bodyPr/>
          <a:lstStyle/>
          <a:p>
            <a:fld id="{89BCBAA6-0098-4378-B460-FBE5DC374F0A}" type="datetimeFigureOut">
              <a:rPr lang="it-IT" smtClean="0"/>
              <a:t>08/10/2023</a:t>
            </a:fld>
            <a:endParaRPr lang="it-IT"/>
          </a:p>
        </p:txBody>
      </p:sp>
      <p:sp>
        <p:nvSpPr>
          <p:cNvPr id="5" name="Segnaposto piè di pagina 4">
            <a:extLst>
              <a:ext uri="{FF2B5EF4-FFF2-40B4-BE49-F238E27FC236}">
                <a16:creationId xmlns:a16="http://schemas.microsoft.com/office/drawing/2014/main" id="{10767F94-D49A-C778-F640-E126AA4DEF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335C2ED-6D19-75FB-F454-4857C97C36AB}"/>
              </a:ext>
            </a:extLst>
          </p:cNvPr>
          <p:cNvSpPr>
            <a:spLocks noGrp="1"/>
          </p:cNvSpPr>
          <p:nvPr>
            <p:ph type="sldNum" sz="quarter" idx="12"/>
          </p:nvPr>
        </p:nvSpPr>
        <p:spPr/>
        <p:txBody>
          <a:bodyPr/>
          <a:lstStyle/>
          <a:p>
            <a:fld id="{1926FDB6-E933-422B-B203-7EE727C16C10}" type="slidenum">
              <a:rPr lang="it-IT" smtClean="0"/>
              <a:t>‹N›</a:t>
            </a:fld>
            <a:endParaRPr lang="it-IT"/>
          </a:p>
        </p:txBody>
      </p:sp>
    </p:spTree>
    <p:extLst>
      <p:ext uri="{BB962C8B-B14F-4D97-AF65-F5344CB8AC3E}">
        <p14:creationId xmlns:p14="http://schemas.microsoft.com/office/powerpoint/2010/main" val="287201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E0825A-BB6B-D550-8D35-49889C56CB9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7FE83BA-B331-6A08-0E1A-CDB3BDC8FBE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56C8A74-64E1-A320-3DF1-21A0F5A5E644}"/>
              </a:ext>
            </a:extLst>
          </p:cNvPr>
          <p:cNvSpPr>
            <a:spLocks noGrp="1"/>
          </p:cNvSpPr>
          <p:nvPr>
            <p:ph type="dt" sz="half" idx="10"/>
          </p:nvPr>
        </p:nvSpPr>
        <p:spPr/>
        <p:txBody>
          <a:bodyPr/>
          <a:lstStyle/>
          <a:p>
            <a:fld id="{89BCBAA6-0098-4378-B460-FBE5DC374F0A}" type="datetimeFigureOut">
              <a:rPr lang="it-IT" smtClean="0"/>
              <a:t>08/10/2023</a:t>
            </a:fld>
            <a:endParaRPr lang="it-IT"/>
          </a:p>
        </p:txBody>
      </p:sp>
      <p:sp>
        <p:nvSpPr>
          <p:cNvPr id="5" name="Segnaposto piè di pagina 4">
            <a:extLst>
              <a:ext uri="{FF2B5EF4-FFF2-40B4-BE49-F238E27FC236}">
                <a16:creationId xmlns:a16="http://schemas.microsoft.com/office/drawing/2014/main" id="{21961C06-4F6B-7BD8-EAF7-119042AF7A1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815B5A0-0896-A3D4-D6CB-EA1D67697C77}"/>
              </a:ext>
            </a:extLst>
          </p:cNvPr>
          <p:cNvSpPr>
            <a:spLocks noGrp="1"/>
          </p:cNvSpPr>
          <p:nvPr>
            <p:ph type="sldNum" sz="quarter" idx="12"/>
          </p:nvPr>
        </p:nvSpPr>
        <p:spPr/>
        <p:txBody>
          <a:bodyPr/>
          <a:lstStyle/>
          <a:p>
            <a:fld id="{1926FDB6-E933-422B-B203-7EE727C16C10}" type="slidenum">
              <a:rPr lang="it-IT" smtClean="0"/>
              <a:t>‹N›</a:t>
            </a:fld>
            <a:endParaRPr lang="it-IT"/>
          </a:p>
        </p:txBody>
      </p:sp>
    </p:spTree>
    <p:extLst>
      <p:ext uri="{BB962C8B-B14F-4D97-AF65-F5344CB8AC3E}">
        <p14:creationId xmlns:p14="http://schemas.microsoft.com/office/powerpoint/2010/main" val="375593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BA3E31E-8A8B-7374-E878-C5831EFB4B60}"/>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D6F5B18-E930-F785-3325-2632D36AA48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EB64E8A-E84A-5570-28BF-D1B2E5488A8C}"/>
              </a:ext>
            </a:extLst>
          </p:cNvPr>
          <p:cNvSpPr>
            <a:spLocks noGrp="1"/>
          </p:cNvSpPr>
          <p:nvPr>
            <p:ph type="dt" sz="half" idx="10"/>
          </p:nvPr>
        </p:nvSpPr>
        <p:spPr/>
        <p:txBody>
          <a:bodyPr/>
          <a:lstStyle/>
          <a:p>
            <a:fld id="{89BCBAA6-0098-4378-B460-FBE5DC374F0A}" type="datetimeFigureOut">
              <a:rPr lang="it-IT" smtClean="0"/>
              <a:t>08/10/2023</a:t>
            </a:fld>
            <a:endParaRPr lang="it-IT"/>
          </a:p>
        </p:txBody>
      </p:sp>
      <p:sp>
        <p:nvSpPr>
          <p:cNvPr id="5" name="Segnaposto piè di pagina 4">
            <a:extLst>
              <a:ext uri="{FF2B5EF4-FFF2-40B4-BE49-F238E27FC236}">
                <a16:creationId xmlns:a16="http://schemas.microsoft.com/office/drawing/2014/main" id="{9D56C1E3-A4A4-0D25-53C8-32BC0B74264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21D7B3B-AF32-AA0A-7AA6-51C852556A6C}"/>
              </a:ext>
            </a:extLst>
          </p:cNvPr>
          <p:cNvSpPr>
            <a:spLocks noGrp="1"/>
          </p:cNvSpPr>
          <p:nvPr>
            <p:ph type="sldNum" sz="quarter" idx="12"/>
          </p:nvPr>
        </p:nvSpPr>
        <p:spPr/>
        <p:txBody>
          <a:bodyPr/>
          <a:lstStyle/>
          <a:p>
            <a:fld id="{1926FDB6-E933-422B-B203-7EE727C16C10}" type="slidenum">
              <a:rPr lang="it-IT" smtClean="0"/>
              <a:t>‹N›</a:t>
            </a:fld>
            <a:endParaRPr lang="it-IT"/>
          </a:p>
        </p:txBody>
      </p:sp>
    </p:spTree>
    <p:extLst>
      <p:ext uri="{BB962C8B-B14F-4D97-AF65-F5344CB8AC3E}">
        <p14:creationId xmlns:p14="http://schemas.microsoft.com/office/powerpoint/2010/main" val="130320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A1FEDF-E168-E84C-1211-A55F91F276B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681C6F2-6300-9947-84EC-0657CF276B2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78B9A13-58CC-49D2-19D1-76CAB164DAEF}"/>
              </a:ext>
            </a:extLst>
          </p:cNvPr>
          <p:cNvSpPr>
            <a:spLocks noGrp="1"/>
          </p:cNvSpPr>
          <p:nvPr>
            <p:ph type="dt" sz="half" idx="10"/>
          </p:nvPr>
        </p:nvSpPr>
        <p:spPr/>
        <p:txBody>
          <a:bodyPr/>
          <a:lstStyle/>
          <a:p>
            <a:fld id="{89BCBAA6-0098-4378-B460-FBE5DC374F0A}" type="datetimeFigureOut">
              <a:rPr lang="it-IT" smtClean="0"/>
              <a:t>08/10/2023</a:t>
            </a:fld>
            <a:endParaRPr lang="it-IT"/>
          </a:p>
        </p:txBody>
      </p:sp>
      <p:sp>
        <p:nvSpPr>
          <p:cNvPr id="5" name="Segnaposto piè di pagina 4">
            <a:extLst>
              <a:ext uri="{FF2B5EF4-FFF2-40B4-BE49-F238E27FC236}">
                <a16:creationId xmlns:a16="http://schemas.microsoft.com/office/drawing/2014/main" id="{0404E1B1-2339-5C7A-5C84-7CB7F619AA8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6716048-E0E1-67F6-E148-E405C6AD59DF}"/>
              </a:ext>
            </a:extLst>
          </p:cNvPr>
          <p:cNvSpPr>
            <a:spLocks noGrp="1"/>
          </p:cNvSpPr>
          <p:nvPr>
            <p:ph type="sldNum" sz="quarter" idx="12"/>
          </p:nvPr>
        </p:nvSpPr>
        <p:spPr/>
        <p:txBody>
          <a:bodyPr/>
          <a:lstStyle/>
          <a:p>
            <a:fld id="{1926FDB6-E933-422B-B203-7EE727C16C10}" type="slidenum">
              <a:rPr lang="it-IT" smtClean="0"/>
              <a:t>‹N›</a:t>
            </a:fld>
            <a:endParaRPr lang="it-IT"/>
          </a:p>
        </p:txBody>
      </p:sp>
    </p:spTree>
    <p:extLst>
      <p:ext uri="{BB962C8B-B14F-4D97-AF65-F5344CB8AC3E}">
        <p14:creationId xmlns:p14="http://schemas.microsoft.com/office/powerpoint/2010/main" val="2746826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46539F-B099-E649-9CED-B6BF5491000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769E9C5-4DE8-83A9-CFFB-0214C7411F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89F15EB-5041-F19A-070B-867F842D9A6F}"/>
              </a:ext>
            </a:extLst>
          </p:cNvPr>
          <p:cNvSpPr>
            <a:spLocks noGrp="1"/>
          </p:cNvSpPr>
          <p:nvPr>
            <p:ph type="dt" sz="half" idx="10"/>
          </p:nvPr>
        </p:nvSpPr>
        <p:spPr/>
        <p:txBody>
          <a:bodyPr/>
          <a:lstStyle/>
          <a:p>
            <a:fld id="{89BCBAA6-0098-4378-B460-FBE5DC374F0A}" type="datetimeFigureOut">
              <a:rPr lang="it-IT" smtClean="0"/>
              <a:t>08/10/2023</a:t>
            </a:fld>
            <a:endParaRPr lang="it-IT"/>
          </a:p>
        </p:txBody>
      </p:sp>
      <p:sp>
        <p:nvSpPr>
          <p:cNvPr id="5" name="Segnaposto piè di pagina 4">
            <a:extLst>
              <a:ext uri="{FF2B5EF4-FFF2-40B4-BE49-F238E27FC236}">
                <a16:creationId xmlns:a16="http://schemas.microsoft.com/office/drawing/2014/main" id="{768BE6D3-8EE1-9A1D-E34A-9A4F072FBB4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098F8F5-C0D8-698D-FB37-3391E503243B}"/>
              </a:ext>
            </a:extLst>
          </p:cNvPr>
          <p:cNvSpPr>
            <a:spLocks noGrp="1"/>
          </p:cNvSpPr>
          <p:nvPr>
            <p:ph type="sldNum" sz="quarter" idx="12"/>
          </p:nvPr>
        </p:nvSpPr>
        <p:spPr/>
        <p:txBody>
          <a:bodyPr/>
          <a:lstStyle/>
          <a:p>
            <a:fld id="{1926FDB6-E933-422B-B203-7EE727C16C10}" type="slidenum">
              <a:rPr lang="it-IT" smtClean="0"/>
              <a:t>‹N›</a:t>
            </a:fld>
            <a:endParaRPr lang="it-IT"/>
          </a:p>
        </p:txBody>
      </p:sp>
    </p:spTree>
    <p:extLst>
      <p:ext uri="{BB962C8B-B14F-4D97-AF65-F5344CB8AC3E}">
        <p14:creationId xmlns:p14="http://schemas.microsoft.com/office/powerpoint/2010/main" val="4021978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E65AA1-5CF2-F1EA-74F4-E4D7C722616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46F9EA8-A0B6-91B9-5017-5C19293A404F}"/>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BA34419-48CC-A9A4-D028-68CB8C7F069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8521E4F-0697-4639-2E2A-18EC81159327}"/>
              </a:ext>
            </a:extLst>
          </p:cNvPr>
          <p:cNvSpPr>
            <a:spLocks noGrp="1"/>
          </p:cNvSpPr>
          <p:nvPr>
            <p:ph type="dt" sz="half" idx="10"/>
          </p:nvPr>
        </p:nvSpPr>
        <p:spPr/>
        <p:txBody>
          <a:bodyPr/>
          <a:lstStyle/>
          <a:p>
            <a:fld id="{89BCBAA6-0098-4378-B460-FBE5DC374F0A}" type="datetimeFigureOut">
              <a:rPr lang="it-IT" smtClean="0"/>
              <a:t>08/10/2023</a:t>
            </a:fld>
            <a:endParaRPr lang="it-IT"/>
          </a:p>
        </p:txBody>
      </p:sp>
      <p:sp>
        <p:nvSpPr>
          <p:cNvPr id="6" name="Segnaposto piè di pagina 5">
            <a:extLst>
              <a:ext uri="{FF2B5EF4-FFF2-40B4-BE49-F238E27FC236}">
                <a16:creationId xmlns:a16="http://schemas.microsoft.com/office/drawing/2014/main" id="{6C98EB87-52DB-9AE3-08B3-5693EE45F83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DC36D6C-007A-17FA-A0A3-1FC14DEDA226}"/>
              </a:ext>
            </a:extLst>
          </p:cNvPr>
          <p:cNvSpPr>
            <a:spLocks noGrp="1"/>
          </p:cNvSpPr>
          <p:nvPr>
            <p:ph type="sldNum" sz="quarter" idx="12"/>
          </p:nvPr>
        </p:nvSpPr>
        <p:spPr/>
        <p:txBody>
          <a:bodyPr/>
          <a:lstStyle/>
          <a:p>
            <a:fld id="{1926FDB6-E933-422B-B203-7EE727C16C10}" type="slidenum">
              <a:rPr lang="it-IT" smtClean="0"/>
              <a:t>‹N›</a:t>
            </a:fld>
            <a:endParaRPr lang="it-IT"/>
          </a:p>
        </p:txBody>
      </p:sp>
    </p:spTree>
    <p:extLst>
      <p:ext uri="{BB962C8B-B14F-4D97-AF65-F5344CB8AC3E}">
        <p14:creationId xmlns:p14="http://schemas.microsoft.com/office/powerpoint/2010/main" val="183534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8CC1A6-2FE1-885C-7ACB-33DA3B82103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73BDBF0-DFA4-6CE0-3848-06A119F024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87C2DAF-4D8D-C93C-695B-B425C1FAB3F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8E12638-223F-6C4A-2057-FB0EC9021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B644CE95-1BE7-E86D-95CC-0FA77B4FB23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08C88B6-819A-76F9-FEBE-E08DBD39CB7F}"/>
              </a:ext>
            </a:extLst>
          </p:cNvPr>
          <p:cNvSpPr>
            <a:spLocks noGrp="1"/>
          </p:cNvSpPr>
          <p:nvPr>
            <p:ph type="dt" sz="half" idx="10"/>
          </p:nvPr>
        </p:nvSpPr>
        <p:spPr/>
        <p:txBody>
          <a:bodyPr/>
          <a:lstStyle/>
          <a:p>
            <a:fld id="{89BCBAA6-0098-4378-B460-FBE5DC374F0A}" type="datetimeFigureOut">
              <a:rPr lang="it-IT" smtClean="0"/>
              <a:t>08/10/2023</a:t>
            </a:fld>
            <a:endParaRPr lang="it-IT"/>
          </a:p>
        </p:txBody>
      </p:sp>
      <p:sp>
        <p:nvSpPr>
          <p:cNvPr id="8" name="Segnaposto piè di pagina 7">
            <a:extLst>
              <a:ext uri="{FF2B5EF4-FFF2-40B4-BE49-F238E27FC236}">
                <a16:creationId xmlns:a16="http://schemas.microsoft.com/office/drawing/2014/main" id="{B2AC645E-AEBB-E250-A79E-97AF9397267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3E42F6F-9176-2EDF-7FEF-DBBB7B4E28CF}"/>
              </a:ext>
            </a:extLst>
          </p:cNvPr>
          <p:cNvSpPr>
            <a:spLocks noGrp="1"/>
          </p:cNvSpPr>
          <p:nvPr>
            <p:ph type="sldNum" sz="quarter" idx="12"/>
          </p:nvPr>
        </p:nvSpPr>
        <p:spPr/>
        <p:txBody>
          <a:bodyPr/>
          <a:lstStyle/>
          <a:p>
            <a:fld id="{1926FDB6-E933-422B-B203-7EE727C16C10}" type="slidenum">
              <a:rPr lang="it-IT" smtClean="0"/>
              <a:t>‹N›</a:t>
            </a:fld>
            <a:endParaRPr lang="it-IT"/>
          </a:p>
        </p:txBody>
      </p:sp>
    </p:spTree>
    <p:extLst>
      <p:ext uri="{BB962C8B-B14F-4D97-AF65-F5344CB8AC3E}">
        <p14:creationId xmlns:p14="http://schemas.microsoft.com/office/powerpoint/2010/main" val="27555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369B4-F1AD-0F01-3D6E-71328DD66BE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53220DB-2767-C7B1-D897-1B50703D3AC4}"/>
              </a:ext>
            </a:extLst>
          </p:cNvPr>
          <p:cNvSpPr>
            <a:spLocks noGrp="1"/>
          </p:cNvSpPr>
          <p:nvPr>
            <p:ph type="dt" sz="half" idx="10"/>
          </p:nvPr>
        </p:nvSpPr>
        <p:spPr/>
        <p:txBody>
          <a:bodyPr/>
          <a:lstStyle/>
          <a:p>
            <a:fld id="{89BCBAA6-0098-4378-B460-FBE5DC374F0A}" type="datetimeFigureOut">
              <a:rPr lang="it-IT" smtClean="0"/>
              <a:t>08/10/2023</a:t>
            </a:fld>
            <a:endParaRPr lang="it-IT"/>
          </a:p>
        </p:txBody>
      </p:sp>
      <p:sp>
        <p:nvSpPr>
          <p:cNvPr id="4" name="Segnaposto piè di pagina 3">
            <a:extLst>
              <a:ext uri="{FF2B5EF4-FFF2-40B4-BE49-F238E27FC236}">
                <a16:creationId xmlns:a16="http://schemas.microsoft.com/office/drawing/2014/main" id="{2C824CC5-9ED2-22C8-97A4-86EDA093060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E0238A4-1F70-BA62-8028-BD0EE900371C}"/>
              </a:ext>
            </a:extLst>
          </p:cNvPr>
          <p:cNvSpPr>
            <a:spLocks noGrp="1"/>
          </p:cNvSpPr>
          <p:nvPr>
            <p:ph type="sldNum" sz="quarter" idx="12"/>
          </p:nvPr>
        </p:nvSpPr>
        <p:spPr/>
        <p:txBody>
          <a:bodyPr/>
          <a:lstStyle/>
          <a:p>
            <a:fld id="{1926FDB6-E933-422B-B203-7EE727C16C10}" type="slidenum">
              <a:rPr lang="it-IT" smtClean="0"/>
              <a:t>‹N›</a:t>
            </a:fld>
            <a:endParaRPr lang="it-IT"/>
          </a:p>
        </p:txBody>
      </p:sp>
    </p:spTree>
    <p:extLst>
      <p:ext uri="{BB962C8B-B14F-4D97-AF65-F5344CB8AC3E}">
        <p14:creationId xmlns:p14="http://schemas.microsoft.com/office/powerpoint/2010/main" val="3579449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E7368D7-79F4-A9C4-7E2A-1040D08C1025}"/>
              </a:ext>
            </a:extLst>
          </p:cNvPr>
          <p:cNvSpPr>
            <a:spLocks noGrp="1"/>
          </p:cNvSpPr>
          <p:nvPr>
            <p:ph type="dt" sz="half" idx="10"/>
          </p:nvPr>
        </p:nvSpPr>
        <p:spPr/>
        <p:txBody>
          <a:bodyPr/>
          <a:lstStyle/>
          <a:p>
            <a:fld id="{89BCBAA6-0098-4378-B460-FBE5DC374F0A}" type="datetimeFigureOut">
              <a:rPr lang="it-IT" smtClean="0"/>
              <a:t>08/10/2023</a:t>
            </a:fld>
            <a:endParaRPr lang="it-IT"/>
          </a:p>
        </p:txBody>
      </p:sp>
      <p:sp>
        <p:nvSpPr>
          <p:cNvPr id="3" name="Segnaposto piè di pagina 2">
            <a:extLst>
              <a:ext uri="{FF2B5EF4-FFF2-40B4-BE49-F238E27FC236}">
                <a16:creationId xmlns:a16="http://schemas.microsoft.com/office/drawing/2014/main" id="{B662CF3D-78EC-75DC-CA0C-AF45D8574BCC}"/>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0AF96B6A-1F9B-F373-D068-04215F5DCDBE}"/>
              </a:ext>
            </a:extLst>
          </p:cNvPr>
          <p:cNvSpPr>
            <a:spLocks noGrp="1"/>
          </p:cNvSpPr>
          <p:nvPr>
            <p:ph type="sldNum" sz="quarter" idx="12"/>
          </p:nvPr>
        </p:nvSpPr>
        <p:spPr/>
        <p:txBody>
          <a:bodyPr/>
          <a:lstStyle/>
          <a:p>
            <a:fld id="{1926FDB6-E933-422B-B203-7EE727C16C10}" type="slidenum">
              <a:rPr lang="it-IT" smtClean="0"/>
              <a:t>‹N›</a:t>
            </a:fld>
            <a:endParaRPr lang="it-IT"/>
          </a:p>
        </p:txBody>
      </p:sp>
    </p:spTree>
    <p:extLst>
      <p:ext uri="{BB962C8B-B14F-4D97-AF65-F5344CB8AC3E}">
        <p14:creationId xmlns:p14="http://schemas.microsoft.com/office/powerpoint/2010/main" val="345213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7E1E18-C0E6-17BF-DE59-C77F667467E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3A01D54-AF48-AD7C-A358-D8556C2E3C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45567F8-F3C5-351C-49AC-CB482FDC6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066604-437D-611A-4683-A8E085D57479}"/>
              </a:ext>
            </a:extLst>
          </p:cNvPr>
          <p:cNvSpPr>
            <a:spLocks noGrp="1"/>
          </p:cNvSpPr>
          <p:nvPr>
            <p:ph type="dt" sz="half" idx="10"/>
          </p:nvPr>
        </p:nvSpPr>
        <p:spPr/>
        <p:txBody>
          <a:bodyPr/>
          <a:lstStyle/>
          <a:p>
            <a:fld id="{89BCBAA6-0098-4378-B460-FBE5DC374F0A}" type="datetimeFigureOut">
              <a:rPr lang="it-IT" smtClean="0"/>
              <a:t>08/10/2023</a:t>
            </a:fld>
            <a:endParaRPr lang="it-IT"/>
          </a:p>
        </p:txBody>
      </p:sp>
      <p:sp>
        <p:nvSpPr>
          <p:cNvPr id="6" name="Segnaposto piè di pagina 5">
            <a:extLst>
              <a:ext uri="{FF2B5EF4-FFF2-40B4-BE49-F238E27FC236}">
                <a16:creationId xmlns:a16="http://schemas.microsoft.com/office/drawing/2014/main" id="{BAA48BC8-52D3-8D13-1246-867A9365541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BE063A2-160A-1C2E-21F3-549AF9C5B7A3}"/>
              </a:ext>
            </a:extLst>
          </p:cNvPr>
          <p:cNvSpPr>
            <a:spLocks noGrp="1"/>
          </p:cNvSpPr>
          <p:nvPr>
            <p:ph type="sldNum" sz="quarter" idx="12"/>
          </p:nvPr>
        </p:nvSpPr>
        <p:spPr/>
        <p:txBody>
          <a:bodyPr/>
          <a:lstStyle/>
          <a:p>
            <a:fld id="{1926FDB6-E933-422B-B203-7EE727C16C10}" type="slidenum">
              <a:rPr lang="it-IT" smtClean="0"/>
              <a:t>‹N›</a:t>
            </a:fld>
            <a:endParaRPr lang="it-IT"/>
          </a:p>
        </p:txBody>
      </p:sp>
    </p:spTree>
    <p:extLst>
      <p:ext uri="{BB962C8B-B14F-4D97-AF65-F5344CB8AC3E}">
        <p14:creationId xmlns:p14="http://schemas.microsoft.com/office/powerpoint/2010/main" val="46836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75532-B2BC-8EAC-CBF9-9A7B857349F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60F13A3-3A4C-217A-9F8D-41E6371BD2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BCFC6A2-7F70-F201-0B57-9689E677E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0B637A4-F149-E81C-EDB6-7635FF8FDAC5}"/>
              </a:ext>
            </a:extLst>
          </p:cNvPr>
          <p:cNvSpPr>
            <a:spLocks noGrp="1"/>
          </p:cNvSpPr>
          <p:nvPr>
            <p:ph type="dt" sz="half" idx="10"/>
          </p:nvPr>
        </p:nvSpPr>
        <p:spPr/>
        <p:txBody>
          <a:bodyPr/>
          <a:lstStyle/>
          <a:p>
            <a:fld id="{89BCBAA6-0098-4378-B460-FBE5DC374F0A}" type="datetimeFigureOut">
              <a:rPr lang="it-IT" smtClean="0"/>
              <a:t>08/10/2023</a:t>
            </a:fld>
            <a:endParaRPr lang="it-IT"/>
          </a:p>
        </p:txBody>
      </p:sp>
      <p:sp>
        <p:nvSpPr>
          <p:cNvPr id="6" name="Segnaposto piè di pagina 5">
            <a:extLst>
              <a:ext uri="{FF2B5EF4-FFF2-40B4-BE49-F238E27FC236}">
                <a16:creationId xmlns:a16="http://schemas.microsoft.com/office/drawing/2014/main" id="{43726AED-3104-0430-8515-04FB4B007B4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D464B9C-F9B5-9F86-0BAC-4CA39E949E7C}"/>
              </a:ext>
            </a:extLst>
          </p:cNvPr>
          <p:cNvSpPr>
            <a:spLocks noGrp="1"/>
          </p:cNvSpPr>
          <p:nvPr>
            <p:ph type="sldNum" sz="quarter" idx="12"/>
          </p:nvPr>
        </p:nvSpPr>
        <p:spPr/>
        <p:txBody>
          <a:bodyPr/>
          <a:lstStyle/>
          <a:p>
            <a:fld id="{1926FDB6-E933-422B-B203-7EE727C16C10}" type="slidenum">
              <a:rPr lang="it-IT" smtClean="0"/>
              <a:t>‹N›</a:t>
            </a:fld>
            <a:endParaRPr lang="it-IT"/>
          </a:p>
        </p:txBody>
      </p:sp>
    </p:spTree>
    <p:extLst>
      <p:ext uri="{BB962C8B-B14F-4D97-AF65-F5344CB8AC3E}">
        <p14:creationId xmlns:p14="http://schemas.microsoft.com/office/powerpoint/2010/main" val="1447697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8056046-489F-BCF0-6D3A-E3E60C9137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3AAAAC4-BE1B-4AFD-ECDF-8CBBB8E269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8343809-1DDA-FB7F-4F12-F066BD45F4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CBAA6-0098-4378-B460-FBE5DC374F0A}" type="datetimeFigureOut">
              <a:rPr lang="it-IT" smtClean="0"/>
              <a:t>08/10/2023</a:t>
            </a:fld>
            <a:endParaRPr lang="it-IT"/>
          </a:p>
        </p:txBody>
      </p:sp>
      <p:sp>
        <p:nvSpPr>
          <p:cNvPr id="5" name="Segnaposto piè di pagina 4">
            <a:extLst>
              <a:ext uri="{FF2B5EF4-FFF2-40B4-BE49-F238E27FC236}">
                <a16:creationId xmlns:a16="http://schemas.microsoft.com/office/drawing/2014/main" id="{59756773-89B0-B203-D382-1E0B798AAC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C0928504-EF90-2074-35AB-6144073D40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26FDB6-E933-422B-B203-7EE727C16C10}" type="slidenum">
              <a:rPr lang="it-IT" smtClean="0"/>
              <a:t>‹N›</a:t>
            </a:fld>
            <a:endParaRPr lang="it-IT"/>
          </a:p>
        </p:txBody>
      </p:sp>
    </p:spTree>
    <p:extLst>
      <p:ext uri="{BB962C8B-B14F-4D97-AF65-F5344CB8AC3E}">
        <p14:creationId xmlns:p14="http://schemas.microsoft.com/office/powerpoint/2010/main" val="2313464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mit-vision-iss-copilot.com/"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mailto:%20isscopilot@gmail.com" TargetMode="External"/><Relationship Id="rId4" Type="http://schemas.openxmlformats.org/officeDocument/2006/relationships/hyperlink" Target="https://github.com/MaurizioNaletto-code/EMIT-VISIONS-ISS-COPILO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www.emit-vision-iss-copilot.com/"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mailto:isscopilot@gmail.com" TargetMode="External"/><Relationship Id="rId4" Type="http://schemas.openxmlformats.org/officeDocument/2006/relationships/hyperlink" Target="https://github.com/MaurizioNaletto-code/EMIT-VISIONS-ISS-COPILO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50D8"/>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C8CC33F-BB41-5F0F-0FCE-9542D805A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39" y="713117"/>
            <a:ext cx="2715883" cy="2715883"/>
          </a:xfrm>
          <a:prstGeom prst="rect">
            <a:avLst/>
          </a:prstGeom>
        </p:spPr>
      </p:pic>
      <p:sp>
        <p:nvSpPr>
          <p:cNvPr id="2" name="Titolo 1">
            <a:extLst>
              <a:ext uri="{FF2B5EF4-FFF2-40B4-BE49-F238E27FC236}">
                <a16:creationId xmlns:a16="http://schemas.microsoft.com/office/drawing/2014/main" id="{0ABB340B-BF3A-1D09-BA46-DE5CAEF3AB08}"/>
              </a:ext>
            </a:extLst>
          </p:cNvPr>
          <p:cNvSpPr>
            <a:spLocks noGrp="1"/>
          </p:cNvSpPr>
          <p:nvPr>
            <p:ph type="ctrTitle"/>
          </p:nvPr>
        </p:nvSpPr>
        <p:spPr>
          <a:xfrm>
            <a:off x="3257909" y="514053"/>
            <a:ext cx="9144000" cy="1853690"/>
          </a:xfrm>
        </p:spPr>
        <p:txBody>
          <a:bodyPr>
            <a:normAutofit/>
          </a:bodyPr>
          <a:lstStyle/>
          <a:p>
            <a:pPr algn="l"/>
            <a:r>
              <a:rPr lang="it-IT" sz="5400" b="1" dirty="0">
                <a:solidFill>
                  <a:schemeClr val="bg1"/>
                </a:solidFill>
                <a:latin typeface="Nunito" pitchFamily="2" charset="0"/>
                <a:cs typeface="Arial" panose="020B0604020202020204" pitchFamily="34" charset="0"/>
              </a:rPr>
              <a:t>EMIT-VISIONS-ISS COPILOT - CAGLIARI</a:t>
            </a:r>
          </a:p>
        </p:txBody>
      </p:sp>
      <p:sp>
        <p:nvSpPr>
          <p:cNvPr id="3" name="Sottotitolo 2">
            <a:extLst>
              <a:ext uri="{FF2B5EF4-FFF2-40B4-BE49-F238E27FC236}">
                <a16:creationId xmlns:a16="http://schemas.microsoft.com/office/drawing/2014/main" id="{D1BEF337-C68A-738A-E75D-D382AC0CD421}"/>
              </a:ext>
            </a:extLst>
          </p:cNvPr>
          <p:cNvSpPr>
            <a:spLocks noGrp="1"/>
          </p:cNvSpPr>
          <p:nvPr>
            <p:ph type="subTitle" idx="1"/>
          </p:nvPr>
        </p:nvSpPr>
        <p:spPr>
          <a:xfrm>
            <a:off x="3257909" y="3286663"/>
            <a:ext cx="7024778" cy="3381555"/>
          </a:xfrm>
        </p:spPr>
        <p:txBody>
          <a:bodyPr>
            <a:normAutofit/>
          </a:bodyPr>
          <a:lstStyle/>
          <a:p>
            <a:pPr algn="l"/>
            <a:r>
              <a:rPr lang="it-IT" b="1" dirty="0">
                <a:solidFill>
                  <a:schemeClr val="bg1"/>
                </a:solidFill>
                <a:latin typeface="Nunito" pitchFamily="2" charset="0"/>
              </a:rPr>
              <a:t>TEAM:</a:t>
            </a:r>
          </a:p>
          <a:p>
            <a:pPr algn="l"/>
            <a:r>
              <a:rPr lang="it-IT" sz="2000" b="1" dirty="0">
                <a:solidFill>
                  <a:schemeClr val="bg1"/>
                </a:solidFill>
                <a:latin typeface="Nunito" pitchFamily="2" charset="0"/>
              </a:rPr>
              <a:t>Nicolò Melis: </a:t>
            </a:r>
            <a:r>
              <a:rPr lang="it-IT" sz="2000" b="1" dirty="0" err="1">
                <a:solidFill>
                  <a:schemeClr val="bg1"/>
                </a:solidFill>
                <a:latin typeface="Nunito" pitchFamily="2" charset="0"/>
              </a:rPr>
              <a:t>Recent</a:t>
            </a:r>
            <a:r>
              <a:rPr lang="it-IT" sz="2000" b="1" dirty="0">
                <a:solidFill>
                  <a:schemeClr val="bg1"/>
                </a:solidFill>
                <a:latin typeface="Nunito" pitchFamily="2" charset="0"/>
              </a:rPr>
              <a:t> graduate in engineering</a:t>
            </a:r>
          </a:p>
          <a:p>
            <a:pPr algn="l"/>
            <a:r>
              <a:rPr lang="it-IT" sz="2000" b="1" dirty="0">
                <a:solidFill>
                  <a:schemeClr val="bg1"/>
                </a:solidFill>
                <a:latin typeface="Nunito" pitchFamily="2" charset="0"/>
              </a:rPr>
              <a:t>Fabio Pisano: Technology </a:t>
            </a:r>
            <a:r>
              <a:rPr lang="it-IT" sz="2000" b="1" dirty="0" err="1">
                <a:solidFill>
                  <a:schemeClr val="bg1"/>
                </a:solidFill>
                <a:latin typeface="Nunito" pitchFamily="2" charset="0"/>
              </a:rPr>
              <a:t>enthusiast</a:t>
            </a:r>
            <a:endParaRPr lang="it-IT" sz="2000" b="1" dirty="0">
              <a:solidFill>
                <a:schemeClr val="bg1"/>
              </a:solidFill>
              <a:latin typeface="Nunito" pitchFamily="2" charset="0"/>
            </a:endParaRPr>
          </a:p>
          <a:p>
            <a:pPr algn="l"/>
            <a:r>
              <a:rPr lang="it-IT" sz="2000" b="1" dirty="0">
                <a:solidFill>
                  <a:schemeClr val="bg1"/>
                </a:solidFill>
                <a:latin typeface="Nunito" pitchFamily="2" charset="0"/>
              </a:rPr>
              <a:t>Maurizio Naletto: R&amp;D </a:t>
            </a:r>
            <a:r>
              <a:rPr lang="it-IT" sz="2000" b="1" dirty="0" err="1">
                <a:solidFill>
                  <a:schemeClr val="bg1"/>
                </a:solidFill>
                <a:latin typeface="Nunito" pitchFamily="2" charset="0"/>
              </a:rPr>
              <a:t>Engineer</a:t>
            </a:r>
            <a:endParaRPr lang="it-IT" sz="2000" b="1" dirty="0">
              <a:solidFill>
                <a:schemeClr val="bg1"/>
              </a:solidFill>
              <a:latin typeface="Nunito" pitchFamily="2" charset="0"/>
            </a:endParaRPr>
          </a:p>
          <a:p>
            <a:pPr algn="l"/>
            <a:r>
              <a:rPr lang="it-IT" sz="2000" b="1" dirty="0">
                <a:solidFill>
                  <a:schemeClr val="bg1"/>
                </a:solidFill>
                <a:latin typeface="Nunito" pitchFamily="2" charset="0"/>
              </a:rPr>
              <a:t>Davide Pisano: </a:t>
            </a:r>
            <a:r>
              <a:rPr lang="it-IT" sz="2000" b="1" dirty="0" err="1">
                <a:solidFill>
                  <a:schemeClr val="bg1"/>
                </a:solidFill>
                <a:latin typeface="Nunito" pitchFamily="2" charset="0"/>
              </a:rPr>
              <a:t>Student</a:t>
            </a:r>
            <a:r>
              <a:rPr lang="it-IT" sz="2000" b="1" dirty="0">
                <a:solidFill>
                  <a:schemeClr val="bg1"/>
                </a:solidFill>
                <a:latin typeface="Nunito" pitchFamily="2" charset="0"/>
              </a:rPr>
              <a:t> 2nd </a:t>
            </a:r>
            <a:r>
              <a:rPr lang="it-IT" sz="2000" b="1" dirty="0" err="1">
                <a:solidFill>
                  <a:schemeClr val="bg1"/>
                </a:solidFill>
                <a:latin typeface="Nunito" pitchFamily="2" charset="0"/>
              </a:rPr>
              <a:t>year</a:t>
            </a:r>
            <a:r>
              <a:rPr lang="it-IT" sz="2000" b="1" dirty="0">
                <a:solidFill>
                  <a:schemeClr val="bg1"/>
                </a:solidFill>
                <a:latin typeface="Nunito" pitchFamily="2" charset="0"/>
              </a:rPr>
              <a:t> High School</a:t>
            </a:r>
          </a:p>
          <a:p>
            <a:pPr algn="l"/>
            <a:r>
              <a:rPr lang="it-IT" sz="1400" dirty="0">
                <a:solidFill>
                  <a:schemeClr val="bg1"/>
                </a:solidFill>
                <a:hlinkClick r:id="rId3">
                  <a:extLst>
                    <a:ext uri="{A12FA001-AC4F-418D-AE19-62706E023703}">
                      <ahyp:hlinkClr xmlns:ahyp="http://schemas.microsoft.com/office/drawing/2018/hyperlinkcolor" val="tx"/>
                    </a:ext>
                  </a:extLst>
                </a:hlinkClick>
              </a:rPr>
              <a:t>https://www.emit-vision-iss-copilot.com/</a:t>
            </a:r>
            <a:endParaRPr lang="it-IT" sz="1400" dirty="0">
              <a:solidFill>
                <a:schemeClr val="bg1"/>
              </a:solidFill>
            </a:endParaRPr>
          </a:p>
          <a:p>
            <a:pPr algn="l"/>
            <a:r>
              <a:rPr lang="it-IT" sz="1400" dirty="0">
                <a:solidFill>
                  <a:schemeClr val="bg1"/>
                </a:solidFill>
                <a:hlinkClick r:id="rId4">
                  <a:extLst>
                    <a:ext uri="{A12FA001-AC4F-418D-AE19-62706E023703}">
                      <ahyp:hlinkClr xmlns:ahyp="http://schemas.microsoft.com/office/drawing/2018/hyperlinkcolor" val="tx"/>
                    </a:ext>
                  </a:extLst>
                </a:hlinkClick>
              </a:rPr>
              <a:t>https://github.com/MaurizioNaletto-code/EMIT-VISIONS-ISS-COPILOT</a:t>
            </a:r>
            <a:endParaRPr lang="it-IT" sz="1400" dirty="0">
              <a:solidFill>
                <a:schemeClr val="bg1"/>
              </a:solidFill>
            </a:endParaRPr>
          </a:p>
          <a:p>
            <a:pPr algn="l"/>
            <a:r>
              <a:rPr lang="it-IT" sz="1400" dirty="0">
                <a:solidFill>
                  <a:schemeClr val="bg1"/>
                </a:solidFill>
              </a:rPr>
              <a:t>Mail: </a:t>
            </a:r>
            <a:r>
              <a:rPr lang="it-IT" sz="1400" b="0" i="0" u="none" strike="noStrike" dirty="0">
                <a:solidFill>
                  <a:schemeClr val="bg1"/>
                </a:solidFill>
                <a:effectLst/>
                <a:latin typeface="Arial" panose="020B0604020202020204" pitchFamily="34" charset="0"/>
                <a:hlinkClick r:id="rId5">
                  <a:extLst>
                    <a:ext uri="{A12FA001-AC4F-418D-AE19-62706E023703}">
                      <ahyp:hlinkClr xmlns:ahyp="http://schemas.microsoft.com/office/drawing/2018/hyperlinkcolor" val="tx"/>
                    </a:ext>
                  </a:extLst>
                </a:hlinkClick>
              </a:rPr>
              <a:t>isscopilot@gmail.com</a:t>
            </a:r>
            <a:endParaRPr lang="it-IT" sz="1400" dirty="0">
              <a:solidFill>
                <a:schemeClr val="bg1"/>
              </a:solidFill>
            </a:endParaRPr>
          </a:p>
        </p:txBody>
      </p:sp>
      <p:pic>
        <p:nvPicPr>
          <p:cNvPr id="7" name="Immagine 6">
            <a:extLst>
              <a:ext uri="{FF2B5EF4-FFF2-40B4-BE49-F238E27FC236}">
                <a16:creationId xmlns:a16="http://schemas.microsoft.com/office/drawing/2014/main" id="{1E332CF1-3FE7-A126-3E63-50E0C17BCE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338" y="3673500"/>
            <a:ext cx="2715883" cy="2715883"/>
          </a:xfrm>
          <a:prstGeom prst="rect">
            <a:avLst/>
          </a:prstGeom>
        </p:spPr>
      </p:pic>
      <p:sp>
        <p:nvSpPr>
          <p:cNvPr id="8" name="Sottotitolo 2">
            <a:extLst>
              <a:ext uri="{FF2B5EF4-FFF2-40B4-BE49-F238E27FC236}">
                <a16:creationId xmlns:a16="http://schemas.microsoft.com/office/drawing/2014/main" id="{4A8E3191-3602-7196-718C-3BB926CE260C}"/>
              </a:ext>
            </a:extLst>
          </p:cNvPr>
          <p:cNvSpPr txBox="1">
            <a:spLocks/>
          </p:cNvSpPr>
          <p:nvPr/>
        </p:nvSpPr>
        <p:spPr>
          <a:xfrm>
            <a:off x="3257909" y="2541916"/>
            <a:ext cx="7024778" cy="33815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400" b="1" dirty="0">
                <a:solidFill>
                  <a:schemeClr val="bg1"/>
                </a:solidFill>
                <a:latin typeface="Nunito" pitchFamily="2" charset="0"/>
              </a:rPr>
              <a:t>EMIT FOR THE FUTURE! – HOW TO USE EMIT OPEN SOURCE DATA FOR RAISE AWARENESS ABOUT GLOBAL WARMING.</a:t>
            </a:r>
            <a:endParaRPr lang="it-IT" sz="1400" dirty="0">
              <a:solidFill>
                <a:schemeClr val="bg1"/>
              </a:solidFill>
            </a:endParaRPr>
          </a:p>
        </p:txBody>
      </p:sp>
      <p:pic>
        <p:nvPicPr>
          <p:cNvPr id="1026" name="Picture 2" descr="SpaceAppsLogo_Default_2ColorWhite">
            <a:extLst>
              <a:ext uri="{FF2B5EF4-FFF2-40B4-BE49-F238E27FC236}">
                <a16:creationId xmlns:a16="http://schemas.microsoft.com/office/drawing/2014/main" id="{B521AF91-5262-FFB9-7B74-41BF092CB1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7119" y="5488699"/>
            <a:ext cx="2538323" cy="100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4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50D8"/>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B340B-BF3A-1D09-BA46-DE5CAEF3AB08}"/>
              </a:ext>
            </a:extLst>
          </p:cNvPr>
          <p:cNvSpPr>
            <a:spLocks noGrp="1"/>
          </p:cNvSpPr>
          <p:nvPr>
            <p:ph type="ctrTitle"/>
          </p:nvPr>
        </p:nvSpPr>
        <p:spPr>
          <a:xfrm>
            <a:off x="442821" y="283114"/>
            <a:ext cx="9839865" cy="771856"/>
          </a:xfrm>
        </p:spPr>
        <p:txBody>
          <a:bodyPr>
            <a:normAutofit/>
          </a:bodyPr>
          <a:lstStyle/>
          <a:p>
            <a:pPr algn="l"/>
            <a:r>
              <a:rPr lang="it-IT" sz="3200" b="1" dirty="0">
                <a:solidFill>
                  <a:schemeClr val="bg1"/>
                </a:solidFill>
                <a:latin typeface="Nunito" pitchFamily="2" charset="0"/>
                <a:cs typeface="Arial" panose="020B0604020202020204" pitchFamily="34" charset="0"/>
              </a:rPr>
              <a:t>EMIT-VISIONS-ISS COPILOT</a:t>
            </a:r>
          </a:p>
        </p:txBody>
      </p:sp>
      <p:sp>
        <p:nvSpPr>
          <p:cNvPr id="8" name="Sottotitolo 2">
            <a:extLst>
              <a:ext uri="{FF2B5EF4-FFF2-40B4-BE49-F238E27FC236}">
                <a16:creationId xmlns:a16="http://schemas.microsoft.com/office/drawing/2014/main" id="{4A8E3191-3602-7196-718C-3BB926CE260C}"/>
              </a:ext>
            </a:extLst>
          </p:cNvPr>
          <p:cNvSpPr txBox="1">
            <a:spLocks/>
          </p:cNvSpPr>
          <p:nvPr/>
        </p:nvSpPr>
        <p:spPr>
          <a:xfrm>
            <a:off x="529905" y="4923006"/>
            <a:ext cx="8483465" cy="16511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b="1" i="1" dirty="0">
                <a:solidFill>
                  <a:srgbClr val="FFFF00"/>
                </a:solidFill>
                <a:latin typeface="Nunito" pitchFamily="2" charset="0"/>
              </a:rPr>
              <a:t>- HOW TO MAKE NEW GENERATIONS USE THIS DATA?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b="1" i="1" dirty="0">
                <a:solidFill>
                  <a:srgbClr val="FFFF00"/>
                </a:solidFill>
                <a:latin typeface="Nunito" pitchFamily="2" charset="0"/>
              </a:rPr>
              <a:t>MAKING THEM BECOME SPACE INVESTIGATORS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b="1" i="1" dirty="0">
                <a:solidFill>
                  <a:srgbClr val="FFFF00"/>
                </a:solidFill>
                <a:latin typeface="Nunito" pitchFamily="2" charset="0"/>
              </a:rPr>
              <a:t>-WHAT ABOUT HIGH SCHOOL STUDENTS AND RESEARCHERS?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b="1" i="1" dirty="0">
                <a:solidFill>
                  <a:srgbClr val="FFFF00"/>
                </a:solidFill>
                <a:latin typeface="Nunito" pitchFamily="2" charset="0"/>
              </a:rPr>
              <a:t>GIVING THEM A NOTEBOOK AND A GUIDE+VIDEO TO EXTRACTING DATA SIMPLIFYING THE NASA GUIDE, ADDING A SMALL ALGORITHM TO OBTAIN THE NUMERICAL DATA EASILY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1" u="none" strike="noStrike" kern="1200" cap="none" spc="0" normalizeH="0" baseline="0" noProof="0" dirty="0">
              <a:ln>
                <a:noFill/>
              </a:ln>
              <a:solidFill>
                <a:srgbClr val="FFFF00"/>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400" b="0" i="1" u="none" strike="noStrike" kern="1200" cap="none" spc="0" normalizeH="0" baseline="0" noProof="0" dirty="0">
              <a:ln>
                <a:noFill/>
              </a:ln>
              <a:solidFill>
                <a:srgbClr val="FFFF00"/>
              </a:solidFill>
              <a:effectLst/>
              <a:uLnTx/>
              <a:uFillTx/>
              <a:latin typeface="Calibri" panose="020F0502020204030204"/>
              <a:ea typeface="+mn-ea"/>
              <a:cs typeface="+mn-cs"/>
            </a:endParaRPr>
          </a:p>
        </p:txBody>
      </p:sp>
      <p:pic>
        <p:nvPicPr>
          <p:cNvPr id="1026" name="Picture 2" descr="SpaceAppsLogo_Default_2ColorWhite">
            <a:extLst>
              <a:ext uri="{FF2B5EF4-FFF2-40B4-BE49-F238E27FC236}">
                <a16:creationId xmlns:a16="http://schemas.microsoft.com/office/drawing/2014/main" id="{B521AF91-5262-FFB9-7B74-41BF092CB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9866" y="5304794"/>
            <a:ext cx="2538323" cy="1003791"/>
          </a:xfrm>
          <a:prstGeom prst="rect">
            <a:avLst/>
          </a:prstGeom>
          <a:noFill/>
          <a:extLst>
            <a:ext uri="{909E8E84-426E-40DD-AFC4-6F175D3DCCD1}">
              <a14:hiddenFill xmlns:a14="http://schemas.microsoft.com/office/drawing/2010/main">
                <a:solidFill>
                  <a:srgbClr val="FFFFFF"/>
                </a:solidFill>
              </a14:hiddenFill>
            </a:ext>
          </a:extLst>
        </p:spPr>
      </p:pic>
      <p:sp>
        <p:nvSpPr>
          <p:cNvPr id="6" name="Sottotitolo 5">
            <a:extLst>
              <a:ext uri="{FF2B5EF4-FFF2-40B4-BE49-F238E27FC236}">
                <a16:creationId xmlns:a16="http://schemas.microsoft.com/office/drawing/2014/main" id="{E9DEA38C-F188-13F2-2DC0-E3460C5880B8}"/>
              </a:ext>
            </a:extLst>
          </p:cNvPr>
          <p:cNvSpPr>
            <a:spLocks noGrp="1"/>
          </p:cNvSpPr>
          <p:nvPr>
            <p:ph type="subTitle" idx="1"/>
          </p:nvPr>
        </p:nvSpPr>
        <p:spPr>
          <a:xfrm>
            <a:off x="442821" y="1140046"/>
            <a:ext cx="7269194" cy="3859811"/>
          </a:xfrm>
        </p:spPr>
        <p:txBody>
          <a:bodyPr>
            <a:normAutofit fontScale="92500" lnSpcReduction="20000"/>
          </a:bodyPr>
          <a:lstStyle/>
          <a:p>
            <a:pPr algn="l"/>
            <a:r>
              <a:rPr lang="en-US" dirty="0">
                <a:solidFill>
                  <a:schemeClr val="bg1"/>
                </a:solidFill>
              </a:rPr>
              <a:t>Emit is a modern technology for the study of our planet, it provides us with data to understand climate change and more generally to understand our planet. We followed the NASA tutorials for Emit on and thought about what we had in front of us.</a:t>
            </a:r>
          </a:p>
          <a:p>
            <a:pPr algn="l"/>
            <a:endParaRPr lang="en-US" dirty="0">
              <a:solidFill>
                <a:schemeClr val="bg1"/>
              </a:solidFill>
            </a:endParaRPr>
          </a:p>
          <a:p>
            <a:pPr algn="l"/>
            <a:r>
              <a:rPr lang="en-US" dirty="0">
                <a:solidFill>
                  <a:schemeClr val="bg1"/>
                </a:solidFill>
              </a:rPr>
              <a:t>EMIT FOR THE FUTURE</a:t>
            </a:r>
          </a:p>
          <a:p>
            <a:pPr algn="l"/>
            <a:endParaRPr lang="en-US" dirty="0">
              <a:solidFill>
                <a:schemeClr val="bg1"/>
              </a:solidFill>
            </a:endParaRPr>
          </a:p>
          <a:p>
            <a:pPr algn="l"/>
            <a:r>
              <a:rPr lang="en-US" dirty="0">
                <a:solidFill>
                  <a:schemeClr val="bg1"/>
                </a:solidFill>
              </a:rPr>
              <a:t>The future is where the new generations are. So we thought about how to create a simple way to use these technologies, creating paths to see closely how we work with space technologies, in a special way, using the open-source tools provided by NASA.</a:t>
            </a:r>
          </a:p>
        </p:txBody>
      </p:sp>
      <p:sp>
        <p:nvSpPr>
          <p:cNvPr id="9" name="Sottotitolo 2">
            <a:extLst>
              <a:ext uri="{FF2B5EF4-FFF2-40B4-BE49-F238E27FC236}">
                <a16:creationId xmlns:a16="http://schemas.microsoft.com/office/drawing/2014/main" id="{A4F5BA6C-DCF0-27E8-0065-21A37928BF85}"/>
              </a:ext>
            </a:extLst>
          </p:cNvPr>
          <p:cNvSpPr txBox="1">
            <a:spLocks/>
          </p:cNvSpPr>
          <p:nvPr/>
        </p:nvSpPr>
        <p:spPr>
          <a:xfrm>
            <a:off x="10549027" y="6355579"/>
            <a:ext cx="1276711" cy="4370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sz="1400" b="1" dirty="0">
                <a:solidFill>
                  <a:prstClr val="white"/>
                </a:solidFill>
                <a:latin typeface="Nunito" pitchFamily="2" charset="0"/>
              </a:rPr>
              <a:t>CAGLIARI</a:t>
            </a:r>
            <a:endParaRPr kumimoji="0" lang="it-IT"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EMIT Mineral Dust Source Measurements Close a Gap in Our Knowledge">
            <a:extLst>
              <a:ext uri="{FF2B5EF4-FFF2-40B4-BE49-F238E27FC236}">
                <a16:creationId xmlns:a16="http://schemas.microsoft.com/office/drawing/2014/main" id="{0D6BC7D1-F997-2587-226E-852BE98F2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664" y="549415"/>
            <a:ext cx="4043002" cy="2309253"/>
          </a:xfrm>
          <a:prstGeom prst="rect">
            <a:avLst/>
          </a:prstGeom>
          <a:noFill/>
          <a:extLst>
            <a:ext uri="{909E8E84-426E-40DD-AFC4-6F175D3DCCD1}">
              <a14:hiddenFill xmlns:a14="http://schemas.microsoft.com/office/drawing/2010/main">
                <a:solidFill>
                  <a:srgbClr val="FFFFFF"/>
                </a:solidFill>
              </a14:hiddenFill>
            </a:ext>
          </a:extLst>
        </p:spPr>
      </p:pic>
      <p:sp>
        <p:nvSpPr>
          <p:cNvPr id="12" name="CasellaDiTesto 11">
            <a:extLst>
              <a:ext uri="{FF2B5EF4-FFF2-40B4-BE49-F238E27FC236}">
                <a16:creationId xmlns:a16="http://schemas.microsoft.com/office/drawing/2014/main" id="{B2E9F5E7-BAF9-6CB7-88F3-238002C5F02F}"/>
              </a:ext>
            </a:extLst>
          </p:cNvPr>
          <p:cNvSpPr txBox="1"/>
          <p:nvPr/>
        </p:nvSpPr>
        <p:spPr>
          <a:xfrm>
            <a:off x="8091576" y="2992314"/>
            <a:ext cx="3443375" cy="1815882"/>
          </a:xfrm>
          <a:prstGeom prst="rect">
            <a:avLst/>
          </a:prstGeom>
          <a:noFill/>
        </p:spPr>
        <p:txBody>
          <a:bodyPr wrap="square">
            <a:spAutoFit/>
          </a:bodyPr>
          <a:lstStyle/>
          <a:p>
            <a:r>
              <a:rPr lang="it-IT" sz="1600" dirty="0">
                <a:solidFill>
                  <a:schemeClr val="bg1"/>
                </a:solidFill>
                <a:latin typeface="Nunito" pitchFamily="2" charset="0"/>
              </a:rPr>
              <a:t>The «ISS SPACE CAMERA»</a:t>
            </a:r>
          </a:p>
          <a:p>
            <a:r>
              <a:rPr lang="it-IT" sz="1600" dirty="0">
                <a:solidFill>
                  <a:schemeClr val="bg1"/>
                </a:solidFill>
                <a:latin typeface="Nunito" pitchFamily="2" charset="0"/>
              </a:rPr>
              <a:t>The EMIT </a:t>
            </a:r>
            <a:r>
              <a:rPr lang="it-IT" sz="1600" dirty="0" err="1">
                <a:solidFill>
                  <a:schemeClr val="bg1"/>
                </a:solidFill>
                <a:latin typeface="Nunito" pitchFamily="2" charset="0"/>
              </a:rPr>
              <a:t>instrument</a:t>
            </a:r>
            <a:r>
              <a:rPr lang="it-IT" sz="1600" dirty="0">
                <a:solidFill>
                  <a:schemeClr val="bg1"/>
                </a:solidFill>
                <a:latin typeface="Nunito" pitchFamily="2" charset="0"/>
              </a:rPr>
              <a:t> </a:t>
            </a:r>
            <a:r>
              <a:rPr lang="it-IT" sz="1600" dirty="0" err="1">
                <a:solidFill>
                  <a:schemeClr val="bg1"/>
                </a:solidFill>
                <a:latin typeface="Nunito" pitchFamily="2" charset="0"/>
              </a:rPr>
              <a:t>is</a:t>
            </a:r>
            <a:r>
              <a:rPr lang="it-IT" sz="1600" dirty="0">
                <a:solidFill>
                  <a:schemeClr val="bg1"/>
                </a:solidFill>
                <a:latin typeface="Nunito" pitchFamily="2" charset="0"/>
              </a:rPr>
              <a:t> an imaging </a:t>
            </a:r>
            <a:r>
              <a:rPr lang="it-IT" sz="1600" dirty="0" err="1">
                <a:solidFill>
                  <a:schemeClr val="bg1"/>
                </a:solidFill>
                <a:latin typeface="Nunito" pitchFamily="2" charset="0"/>
              </a:rPr>
              <a:t>spectrometer</a:t>
            </a:r>
            <a:r>
              <a:rPr lang="it-IT" sz="1600" dirty="0">
                <a:solidFill>
                  <a:schemeClr val="bg1"/>
                </a:solidFill>
                <a:latin typeface="Nunito" pitchFamily="2" charset="0"/>
              </a:rPr>
              <a:t> </a:t>
            </a:r>
            <a:r>
              <a:rPr lang="it-IT" sz="1600" dirty="0" err="1">
                <a:solidFill>
                  <a:schemeClr val="bg1"/>
                </a:solidFill>
                <a:latin typeface="Nunito" pitchFamily="2" charset="0"/>
              </a:rPr>
              <a:t>that</a:t>
            </a:r>
            <a:r>
              <a:rPr lang="it-IT" sz="1600" dirty="0">
                <a:solidFill>
                  <a:schemeClr val="bg1"/>
                </a:solidFill>
                <a:latin typeface="Nunito" pitchFamily="2" charset="0"/>
              </a:rPr>
              <a:t> </a:t>
            </a:r>
            <a:r>
              <a:rPr lang="it-IT" sz="1600" dirty="0" err="1">
                <a:solidFill>
                  <a:schemeClr val="bg1"/>
                </a:solidFill>
                <a:latin typeface="Nunito" pitchFamily="2" charset="0"/>
              </a:rPr>
              <a:t>will</a:t>
            </a:r>
            <a:r>
              <a:rPr lang="it-IT" sz="1600" dirty="0">
                <a:solidFill>
                  <a:schemeClr val="bg1"/>
                </a:solidFill>
                <a:latin typeface="Nunito" pitchFamily="2" charset="0"/>
              </a:rPr>
              <a:t> </a:t>
            </a:r>
            <a:r>
              <a:rPr lang="it-IT" sz="1600" dirty="0" err="1">
                <a:solidFill>
                  <a:schemeClr val="bg1"/>
                </a:solidFill>
                <a:latin typeface="Nunito" pitchFamily="2" charset="0"/>
              </a:rPr>
              <a:t>measure</a:t>
            </a:r>
            <a:r>
              <a:rPr lang="it-IT" sz="1600" dirty="0">
                <a:solidFill>
                  <a:schemeClr val="bg1"/>
                </a:solidFill>
                <a:latin typeface="Nunito" pitchFamily="2" charset="0"/>
              </a:rPr>
              <a:t> light in </a:t>
            </a:r>
            <a:r>
              <a:rPr lang="it-IT" sz="1600" dirty="0" err="1">
                <a:solidFill>
                  <a:schemeClr val="bg1"/>
                </a:solidFill>
                <a:latin typeface="Nunito" pitchFamily="2" charset="0"/>
              </a:rPr>
              <a:t>visible</a:t>
            </a:r>
            <a:r>
              <a:rPr lang="it-IT" sz="1600" dirty="0">
                <a:solidFill>
                  <a:schemeClr val="bg1"/>
                </a:solidFill>
                <a:latin typeface="Nunito" pitchFamily="2" charset="0"/>
              </a:rPr>
              <a:t> and </a:t>
            </a:r>
            <a:r>
              <a:rPr lang="it-IT" sz="1600" dirty="0" err="1">
                <a:solidFill>
                  <a:schemeClr val="bg1"/>
                </a:solidFill>
                <a:latin typeface="Nunito" pitchFamily="2" charset="0"/>
              </a:rPr>
              <a:t>infrared</a:t>
            </a:r>
            <a:r>
              <a:rPr lang="it-IT" sz="1600" dirty="0">
                <a:solidFill>
                  <a:schemeClr val="bg1"/>
                </a:solidFill>
                <a:latin typeface="Nunito" pitchFamily="2" charset="0"/>
              </a:rPr>
              <a:t> </a:t>
            </a:r>
            <a:r>
              <a:rPr lang="it-IT" sz="1600" dirty="0" err="1">
                <a:solidFill>
                  <a:schemeClr val="bg1"/>
                </a:solidFill>
                <a:latin typeface="Nunito" pitchFamily="2" charset="0"/>
              </a:rPr>
              <a:t>wavelengths</a:t>
            </a:r>
            <a:r>
              <a:rPr lang="it-IT" sz="1600" dirty="0">
                <a:solidFill>
                  <a:schemeClr val="bg1"/>
                </a:solidFill>
                <a:latin typeface="Nunito" pitchFamily="2" charset="0"/>
              </a:rPr>
              <a:t>. </a:t>
            </a:r>
            <a:r>
              <a:rPr lang="it-IT" sz="1600" dirty="0" err="1">
                <a:solidFill>
                  <a:schemeClr val="bg1"/>
                </a:solidFill>
                <a:latin typeface="Nunito" pitchFamily="2" charset="0"/>
              </a:rPr>
              <a:t>They</a:t>
            </a:r>
            <a:r>
              <a:rPr lang="it-IT" sz="1600" dirty="0">
                <a:solidFill>
                  <a:schemeClr val="bg1"/>
                </a:solidFill>
                <a:latin typeface="Nunito" pitchFamily="2" charset="0"/>
              </a:rPr>
              <a:t> display </a:t>
            </a:r>
            <a:r>
              <a:rPr lang="it-IT" sz="1600" dirty="0" err="1">
                <a:solidFill>
                  <a:schemeClr val="bg1"/>
                </a:solidFill>
                <a:latin typeface="Nunito" pitchFamily="2" charset="0"/>
              </a:rPr>
              <a:t>unique</a:t>
            </a:r>
            <a:r>
              <a:rPr lang="it-IT" sz="1600" dirty="0">
                <a:solidFill>
                  <a:schemeClr val="bg1"/>
                </a:solidFill>
                <a:latin typeface="Nunito" pitchFamily="2" charset="0"/>
              </a:rPr>
              <a:t> </a:t>
            </a:r>
            <a:r>
              <a:rPr lang="it-IT" sz="1600" dirty="0" err="1">
                <a:solidFill>
                  <a:schemeClr val="bg1"/>
                </a:solidFill>
                <a:latin typeface="Nunito" pitchFamily="2" charset="0"/>
              </a:rPr>
              <a:t>spectral</a:t>
            </a:r>
            <a:r>
              <a:rPr lang="it-IT" sz="1600" dirty="0">
                <a:solidFill>
                  <a:schemeClr val="bg1"/>
                </a:solidFill>
                <a:latin typeface="Nunito" pitchFamily="2" charset="0"/>
              </a:rPr>
              <a:t> signatures </a:t>
            </a:r>
            <a:r>
              <a:rPr lang="it-IT" sz="1600" dirty="0" err="1">
                <a:solidFill>
                  <a:schemeClr val="bg1"/>
                </a:solidFill>
                <a:latin typeface="Nunito" pitchFamily="2" charset="0"/>
              </a:rPr>
              <a:t>indicating</a:t>
            </a:r>
            <a:r>
              <a:rPr lang="it-IT" sz="1600" dirty="0">
                <a:solidFill>
                  <a:schemeClr val="bg1"/>
                </a:solidFill>
                <a:latin typeface="Nunito" pitchFamily="2" charset="0"/>
              </a:rPr>
              <a:t> the </a:t>
            </a:r>
            <a:r>
              <a:rPr lang="it-IT" sz="1600" dirty="0" err="1">
                <a:solidFill>
                  <a:schemeClr val="bg1"/>
                </a:solidFill>
                <a:latin typeface="Nunito" pitchFamily="2" charset="0"/>
              </a:rPr>
              <a:t>mineral</a:t>
            </a:r>
            <a:r>
              <a:rPr lang="it-IT" sz="1600" dirty="0">
                <a:solidFill>
                  <a:schemeClr val="bg1"/>
                </a:solidFill>
                <a:latin typeface="Nunito" pitchFamily="2" charset="0"/>
              </a:rPr>
              <a:t> </a:t>
            </a:r>
            <a:r>
              <a:rPr lang="it-IT" sz="1600" dirty="0" err="1">
                <a:solidFill>
                  <a:schemeClr val="bg1"/>
                </a:solidFill>
                <a:latin typeface="Nunito" pitchFamily="2" charset="0"/>
              </a:rPr>
              <a:t>composition</a:t>
            </a:r>
            <a:r>
              <a:rPr lang="it-IT" sz="1600" dirty="0">
                <a:solidFill>
                  <a:schemeClr val="bg1"/>
                </a:solidFill>
                <a:latin typeface="Nunito" pitchFamily="2" charset="0"/>
              </a:rPr>
              <a:t> of the </a:t>
            </a:r>
            <a:r>
              <a:rPr lang="it-IT" sz="1600" dirty="0" err="1">
                <a:solidFill>
                  <a:schemeClr val="bg1"/>
                </a:solidFill>
                <a:latin typeface="Nunito" pitchFamily="2" charset="0"/>
              </a:rPr>
              <a:t>surface</a:t>
            </a:r>
            <a:r>
              <a:rPr lang="it-IT" sz="1600" dirty="0">
                <a:solidFill>
                  <a:schemeClr val="bg1"/>
                </a:solidFill>
                <a:latin typeface="Nunito" pitchFamily="2" charset="0"/>
              </a:rPr>
              <a:t>. </a:t>
            </a:r>
          </a:p>
        </p:txBody>
      </p:sp>
    </p:spTree>
    <p:extLst>
      <p:ext uri="{BB962C8B-B14F-4D97-AF65-F5344CB8AC3E}">
        <p14:creationId xmlns:p14="http://schemas.microsoft.com/office/powerpoint/2010/main" val="28477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50D8"/>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B340B-BF3A-1D09-BA46-DE5CAEF3AB08}"/>
              </a:ext>
            </a:extLst>
          </p:cNvPr>
          <p:cNvSpPr>
            <a:spLocks noGrp="1"/>
          </p:cNvSpPr>
          <p:nvPr>
            <p:ph type="ctrTitle"/>
          </p:nvPr>
        </p:nvSpPr>
        <p:spPr>
          <a:xfrm>
            <a:off x="442821" y="283114"/>
            <a:ext cx="9839865" cy="771856"/>
          </a:xfrm>
        </p:spPr>
        <p:txBody>
          <a:bodyPr>
            <a:normAutofit/>
          </a:bodyPr>
          <a:lstStyle/>
          <a:p>
            <a:pPr algn="l"/>
            <a:r>
              <a:rPr lang="it-IT" sz="3200" b="1" dirty="0">
                <a:solidFill>
                  <a:schemeClr val="bg1"/>
                </a:solidFill>
                <a:latin typeface="Nunito" pitchFamily="2" charset="0"/>
                <a:cs typeface="Arial" panose="020B0604020202020204" pitchFamily="34" charset="0"/>
              </a:rPr>
              <a:t>EMIT-VISIONS-ISS COPILOT</a:t>
            </a:r>
          </a:p>
        </p:txBody>
      </p:sp>
      <p:pic>
        <p:nvPicPr>
          <p:cNvPr id="1026" name="Picture 2" descr="SpaceAppsLogo_Default_2ColorWhite">
            <a:extLst>
              <a:ext uri="{FF2B5EF4-FFF2-40B4-BE49-F238E27FC236}">
                <a16:creationId xmlns:a16="http://schemas.microsoft.com/office/drawing/2014/main" id="{B521AF91-5262-FFB9-7B74-41BF092CB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9866" y="5304794"/>
            <a:ext cx="2538323" cy="1003791"/>
          </a:xfrm>
          <a:prstGeom prst="rect">
            <a:avLst/>
          </a:prstGeom>
          <a:noFill/>
          <a:extLst>
            <a:ext uri="{909E8E84-426E-40DD-AFC4-6F175D3DCCD1}">
              <a14:hiddenFill xmlns:a14="http://schemas.microsoft.com/office/drawing/2010/main">
                <a:solidFill>
                  <a:srgbClr val="FFFFFF"/>
                </a:solidFill>
              </a14:hiddenFill>
            </a:ext>
          </a:extLst>
        </p:spPr>
      </p:pic>
      <p:sp>
        <p:nvSpPr>
          <p:cNvPr id="6" name="Sottotitolo 5">
            <a:extLst>
              <a:ext uri="{FF2B5EF4-FFF2-40B4-BE49-F238E27FC236}">
                <a16:creationId xmlns:a16="http://schemas.microsoft.com/office/drawing/2014/main" id="{E9DEA38C-F188-13F2-2DC0-E3460C5880B8}"/>
              </a:ext>
            </a:extLst>
          </p:cNvPr>
          <p:cNvSpPr>
            <a:spLocks noGrp="1"/>
          </p:cNvSpPr>
          <p:nvPr>
            <p:ph type="subTitle" idx="1"/>
          </p:nvPr>
        </p:nvSpPr>
        <p:spPr>
          <a:xfrm>
            <a:off x="569343" y="4890987"/>
            <a:ext cx="5089587" cy="1464592"/>
          </a:xfrm>
        </p:spPr>
        <p:txBody>
          <a:bodyPr>
            <a:normAutofit lnSpcReduction="10000"/>
          </a:bodyPr>
          <a:lstStyle/>
          <a:p>
            <a:pPr algn="l"/>
            <a:r>
              <a:rPr lang="en-US" dirty="0">
                <a:solidFill>
                  <a:schemeClr val="bg1"/>
                </a:solidFill>
              </a:rPr>
              <a:t>We built a website for this mission…</a:t>
            </a:r>
          </a:p>
          <a:p>
            <a:pPr algn="l"/>
            <a:r>
              <a:rPr lang="en-US" dirty="0">
                <a:solidFill>
                  <a:schemeClr val="bg1"/>
                </a:solidFill>
              </a:rPr>
              <a:t>Our site is the co-pilot that contains direct links to the tutorials and the </a:t>
            </a:r>
            <a:r>
              <a:rPr lang="en-US" dirty="0" err="1">
                <a:solidFill>
                  <a:schemeClr val="bg1"/>
                </a:solidFill>
              </a:rPr>
              <a:t>github</a:t>
            </a:r>
            <a:r>
              <a:rPr lang="en-US" dirty="0">
                <a:solidFill>
                  <a:schemeClr val="bg1"/>
                </a:solidFill>
              </a:rPr>
              <a:t> repository link.</a:t>
            </a:r>
          </a:p>
        </p:txBody>
      </p:sp>
      <p:sp>
        <p:nvSpPr>
          <p:cNvPr id="9" name="Sottotitolo 2">
            <a:extLst>
              <a:ext uri="{FF2B5EF4-FFF2-40B4-BE49-F238E27FC236}">
                <a16:creationId xmlns:a16="http://schemas.microsoft.com/office/drawing/2014/main" id="{A4F5BA6C-DCF0-27E8-0065-21A37928BF85}"/>
              </a:ext>
            </a:extLst>
          </p:cNvPr>
          <p:cNvSpPr txBox="1">
            <a:spLocks/>
          </p:cNvSpPr>
          <p:nvPr/>
        </p:nvSpPr>
        <p:spPr>
          <a:xfrm>
            <a:off x="10549027" y="6355579"/>
            <a:ext cx="1276711" cy="4370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prstClr val="white"/>
                </a:solidFill>
                <a:effectLst/>
                <a:uLnTx/>
                <a:uFillTx/>
                <a:latin typeface="Nunito" pitchFamily="2" charset="0"/>
                <a:ea typeface="+mn-ea"/>
                <a:cs typeface="+mn-cs"/>
              </a:rPr>
              <a:t>CAGLIARI</a:t>
            </a:r>
            <a:endParaRPr kumimoji="0" lang="it-IT"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Immagine 3">
            <a:extLst>
              <a:ext uri="{FF2B5EF4-FFF2-40B4-BE49-F238E27FC236}">
                <a16:creationId xmlns:a16="http://schemas.microsoft.com/office/drawing/2014/main" id="{C23C9CB7-DABF-DE02-4D7C-8B52994D0F4C}"/>
              </a:ext>
            </a:extLst>
          </p:cNvPr>
          <p:cNvPicPr>
            <a:picLocks noChangeAspect="1"/>
          </p:cNvPicPr>
          <p:nvPr/>
        </p:nvPicPr>
        <p:blipFill rotWithShape="1">
          <a:blip r:embed="rId3"/>
          <a:srcRect l="6650" t="2767" r="8798" b="5786"/>
          <a:stretch/>
        </p:blipFill>
        <p:spPr>
          <a:xfrm>
            <a:off x="569343" y="1207312"/>
            <a:ext cx="5428802" cy="3302711"/>
          </a:xfrm>
          <a:prstGeom prst="rect">
            <a:avLst/>
          </a:prstGeom>
        </p:spPr>
      </p:pic>
      <p:pic>
        <p:nvPicPr>
          <p:cNvPr id="7" name="Immagine 6">
            <a:extLst>
              <a:ext uri="{FF2B5EF4-FFF2-40B4-BE49-F238E27FC236}">
                <a16:creationId xmlns:a16="http://schemas.microsoft.com/office/drawing/2014/main" id="{18A15224-4A2C-9675-EBB0-AC8FDB9299DC}"/>
              </a:ext>
            </a:extLst>
          </p:cNvPr>
          <p:cNvPicPr>
            <a:picLocks noChangeAspect="1"/>
          </p:cNvPicPr>
          <p:nvPr/>
        </p:nvPicPr>
        <p:blipFill>
          <a:blip r:embed="rId4"/>
          <a:stretch>
            <a:fillRect/>
          </a:stretch>
        </p:blipFill>
        <p:spPr>
          <a:xfrm>
            <a:off x="6048325" y="549415"/>
            <a:ext cx="6172810" cy="4607873"/>
          </a:xfrm>
          <a:prstGeom prst="rect">
            <a:avLst/>
          </a:prstGeom>
        </p:spPr>
      </p:pic>
    </p:spTree>
    <p:extLst>
      <p:ext uri="{BB962C8B-B14F-4D97-AF65-F5344CB8AC3E}">
        <p14:creationId xmlns:p14="http://schemas.microsoft.com/office/powerpoint/2010/main" val="1364460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50D8"/>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B340B-BF3A-1D09-BA46-DE5CAEF3AB08}"/>
              </a:ext>
            </a:extLst>
          </p:cNvPr>
          <p:cNvSpPr>
            <a:spLocks noGrp="1"/>
          </p:cNvSpPr>
          <p:nvPr>
            <p:ph type="ctrTitle"/>
          </p:nvPr>
        </p:nvSpPr>
        <p:spPr>
          <a:xfrm>
            <a:off x="442821" y="283114"/>
            <a:ext cx="9839865" cy="771856"/>
          </a:xfrm>
        </p:spPr>
        <p:txBody>
          <a:bodyPr>
            <a:normAutofit/>
          </a:bodyPr>
          <a:lstStyle/>
          <a:p>
            <a:pPr algn="l"/>
            <a:r>
              <a:rPr lang="it-IT" sz="3200" b="1" dirty="0">
                <a:solidFill>
                  <a:schemeClr val="bg1"/>
                </a:solidFill>
                <a:latin typeface="Nunito" pitchFamily="2" charset="0"/>
                <a:cs typeface="Arial" panose="020B0604020202020204" pitchFamily="34" charset="0"/>
              </a:rPr>
              <a:t>EMIT-VISIONS-ISS COPILOT</a:t>
            </a:r>
          </a:p>
        </p:txBody>
      </p:sp>
      <p:pic>
        <p:nvPicPr>
          <p:cNvPr id="1026" name="Picture 2" descr="SpaceAppsLogo_Default_2ColorWhite">
            <a:extLst>
              <a:ext uri="{FF2B5EF4-FFF2-40B4-BE49-F238E27FC236}">
                <a16:creationId xmlns:a16="http://schemas.microsoft.com/office/drawing/2014/main" id="{B521AF91-5262-FFB9-7B74-41BF092CB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9866" y="5304794"/>
            <a:ext cx="2538323" cy="1003791"/>
          </a:xfrm>
          <a:prstGeom prst="rect">
            <a:avLst/>
          </a:prstGeom>
          <a:noFill/>
          <a:extLst>
            <a:ext uri="{909E8E84-426E-40DD-AFC4-6F175D3DCCD1}">
              <a14:hiddenFill xmlns:a14="http://schemas.microsoft.com/office/drawing/2010/main">
                <a:solidFill>
                  <a:srgbClr val="FFFFFF"/>
                </a:solidFill>
              </a14:hiddenFill>
            </a:ext>
          </a:extLst>
        </p:spPr>
      </p:pic>
      <p:sp>
        <p:nvSpPr>
          <p:cNvPr id="9" name="Sottotitolo 2">
            <a:extLst>
              <a:ext uri="{FF2B5EF4-FFF2-40B4-BE49-F238E27FC236}">
                <a16:creationId xmlns:a16="http://schemas.microsoft.com/office/drawing/2014/main" id="{A4F5BA6C-DCF0-27E8-0065-21A37928BF85}"/>
              </a:ext>
            </a:extLst>
          </p:cNvPr>
          <p:cNvSpPr txBox="1">
            <a:spLocks/>
          </p:cNvSpPr>
          <p:nvPr/>
        </p:nvSpPr>
        <p:spPr>
          <a:xfrm>
            <a:off x="10549027" y="6355579"/>
            <a:ext cx="1276711" cy="4370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prstClr val="white"/>
                </a:solidFill>
                <a:effectLst/>
                <a:uLnTx/>
                <a:uFillTx/>
                <a:latin typeface="Nunito" pitchFamily="2" charset="0"/>
                <a:ea typeface="+mn-ea"/>
                <a:cs typeface="+mn-cs"/>
              </a:rPr>
              <a:t>CAGLIARI</a:t>
            </a:r>
            <a:endParaRPr kumimoji="0" lang="it-IT"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Immagine 6">
            <a:extLst>
              <a:ext uri="{FF2B5EF4-FFF2-40B4-BE49-F238E27FC236}">
                <a16:creationId xmlns:a16="http://schemas.microsoft.com/office/drawing/2014/main" id="{18A15224-4A2C-9675-EBB0-AC8FDB9299DC}"/>
              </a:ext>
            </a:extLst>
          </p:cNvPr>
          <p:cNvPicPr>
            <a:picLocks noChangeAspect="1"/>
          </p:cNvPicPr>
          <p:nvPr/>
        </p:nvPicPr>
        <p:blipFill rotWithShape="1">
          <a:blip r:embed="rId3"/>
          <a:srcRect b="45245"/>
          <a:stretch/>
        </p:blipFill>
        <p:spPr>
          <a:xfrm>
            <a:off x="515854" y="1419758"/>
            <a:ext cx="6172810" cy="2523034"/>
          </a:xfrm>
          <a:prstGeom prst="rect">
            <a:avLst/>
          </a:prstGeom>
        </p:spPr>
      </p:pic>
      <p:sp>
        <p:nvSpPr>
          <p:cNvPr id="8" name="Sottotitolo 5">
            <a:extLst>
              <a:ext uri="{FF2B5EF4-FFF2-40B4-BE49-F238E27FC236}">
                <a16:creationId xmlns:a16="http://schemas.microsoft.com/office/drawing/2014/main" id="{15A263C1-D64D-B9D4-F03B-9AECA2B8FA96}"/>
              </a:ext>
            </a:extLst>
          </p:cNvPr>
          <p:cNvSpPr>
            <a:spLocks noGrp="1"/>
          </p:cNvSpPr>
          <p:nvPr>
            <p:ph type="subTitle" idx="1"/>
          </p:nvPr>
        </p:nvSpPr>
        <p:spPr>
          <a:xfrm>
            <a:off x="6880195" y="1206693"/>
            <a:ext cx="4234648" cy="2523034"/>
          </a:xfrm>
        </p:spPr>
        <p:txBody>
          <a:bodyPr>
            <a:normAutofit fontScale="92500" lnSpcReduction="20000"/>
          </a:bodyPr>
          <a:lstStyle/>
          <a:p>
            <a:pPr algn="l"/>
            <a:r>
              <a:rPr lang="en-US" dirty="0">
                <a:solidFill>
                  <a:schemeClr val="bg1"/>
                </a:solidFill>
              </a:rPr>
              <a:t>How does it work for middle and elementary school students?</a:t>
            </a:r>
          </a:p>
          <a:p>
            <a:pPr algn="l"/>
            <a:endParaRPr lang="en-US" dirty="0">
              <a:solidFill>
                <a:schemeClr val="bg1"/>
              </a:solidFill>
            </a:endParaRPr>
          </a:p>
          <a:p>
            <a:pPr algn="l"/>
            <a:r>
              <a:rPr lang="en-US" dirty="0">
                <a:solidFill>
                  <a:schemeClr val="bg1"/>
                </a:solidFill>
              </a:rPr>
              <a:t>Through a guided tutorial in PDF and a link, they are guided to find greenhouse gases and their location. Even in their region, if there is EMIT system acquisition on the space station.</a:t>
            </a:r>
          </a:p>
        </p:txBody>
      </p:sp>
      <p:pic>
        <p:nvPicPr>
          <p:cNvPr id="11" name="Immagine 10">
            <a:extLst>
              <a:ext uri="{FF2B5EF4-FFF2-40B4-BE49-F238E27FC236}">
                <a16:creationId xmlns:a16="http://schemas.microsoft.com/office/drawing/2014/main" id="{0391A687-9CD7-4371-1C7D-3F27AFEE37DD}"/>
              </a:ext>
            </a:extLst>
          </p:cNvPr>
          <p:cNvPicPr>
            <a:picLocks noChangeAspect="1"/>
          </p:cNvPicPr>
          <p:nvPr/>
        </p:nvPicPr>
        <p:blipFill>
          <a:blip r:embed="rId4"/>
          <a:stretch>
            <a:fillRect/>
          </a:stretch>
        </p:blipFill>
        <p:spPr>
          <a:xfrm>
            <a:off x="1382516" y="3992835"/>
            <a:ext cx="2305067" cy="2623915"/>
          </a:xfrm>
          <a:prstGeom prst="rect">
            <a:avLst/>
          </a:prstGeom>
          <a:ln>
            <a:noFill/>
          </a:ln>
          <a:effectLst>
            <a:outerShdw blurRad="292100" dist="139700" dir="2700000" algn="tl" rotWithShape="0">
              <a:srgbClr val="333333">
                <a:alpha val="65000"/>
              </a:srgbClr>
            </a:outerShdw>
          </a:effectLst>
        </p:spPr>
      </p:pic>
      <p:pic>
        <p:nvPicPr>
          <p:cNvPr id="13" name="Immagine 12">
            <a:extLst>
              <a:ext uri="{FF2B5EF4-FFF2-40B4-BE49-F238E27FC236}">
                <a16:creationId xmlns:a16="http://schemas.microsoft.com/office/drawing/2014/main" id="{3FB57E6B-360A-580A-E0FD-0780DF02929D}"/>
              </a:ext>
            </a:extLst>
          </p:cNvPr>
          <p:cNvPicPr>
            <a:picLocks noChangeAspect="1"/>
          </p:cNvPicPr>
          <p:nvPr/>
        </p:nvPicPr>
        <p:blipFill>
          <a:blip r:embed="rId5"/>
          <a:stretch>
            <a:fillRect/>
          </a:stretch>
        </p:blipFill>
        <p:spPr>
          <a:xfrm>
            <a:off x="4150321" y="3830542"/>
            <a:ext cx="4666807" cy="2948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21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0D8"/>
        </a:solidFill>
        <a:effectLst/>
      </p:bgPr>
    </p:bg>
    <p:spTree>
      <p:nvGrpSpPr>
        <p:cNvPr id="1" name=""/>
        <p:cNvGrpSpPr/>
        <p:nvPr/>
      </p:nvGrpSpPr>
      <p:grpSpPr>
        <a:xfrm>
          <a:off x="0" y="0"/>
          <a:ext cx="0" cy="0"/>
          <a:chOff x="0" y="0"/>
          <a:chExt cx="0" cy="0"/>
        </a:xfrm>
      </p:grpSpPr>
      <p:pic>
        <p:nvPicPr>
          <p:cNvPr id="1026" name="Picture 2" descr="SpaceAppsLogo_Default_2ColorWhite">
            <a:extLst>
              <a:ext uri="{FF2B5EF4-FFF2-40B4-BE49-F238E27FC236}">
                <a16:creationId xmlns:a16="http://schemas.microsoft.com/office/drawing/2014/main" id="{B521AF91-5262-FFB9-7B74-41BF092CB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9866" y="5304794"/>
            <a:ext cx="2538323" cy="1003791"/>
          </a:xfrm>
          <a:prstGeom prst="rect">
            <a:avLst/>
          </a:prstGeom>
          <a:noFill/>
          <a:extLst>
            <a:ext uri="{909E8E84-426E-40DD-AFC4-6F175D3DCCD1}">
              <a14:hiddenFill xmlns:a14="http://schemas.microsoft.com/office/drawing/2010/main">
                <a:solidFill>
                  <a:srgbClr val="FFFFFF"/>
                </a:solidFill>
              </a14:hiddenFill>
            </a:ext>
          </a:extLst>
        </p:spPr>
      </p:pic>
      <p:pic>
        <p:nvPicPr>
          <p:cNvPr id="20" name="Immagine 19">
            <a:extLst>
              <a:ext uri="{FF2B5EF4-FFF2-40B4-BE49-F238E27FC236}">
                <a16:creationId xmlns:a16="http://schemas.microsoft.com/office/drawing/2014/main" id="{2064DCB9-9F66-8755-0F47-E75CA38BD440}"/>
              </a:ext>
            </a:extLst>
          </p:cNvPr>
          <p:cNvPicPr>
            <a:picLocks noChangeAspect="1"/>
          </p:cNvPicPr>
          <p:nvPr/>
        </p:nvPicPr>
        <p:blipFill>
          <a:blip r:embed="rId3"/>
          <a:stretch>
            <a:fillRect/>
          </a:stretch>
        </p:blipFill>
        <p:spPr>
          <a:xfrm>
            <a:off x="7149272" y="3267466"/>
            <a:ext cx="4759812" cy="3088113"/>
          </a:xfrm>
          <a:prstGeom prst="rect">
            <a:avLst/>
          </a:prstGeom>
        </p:spPr>
      </p:pic>
      <p:pic>
        <p:nvPicPr>
          <p:cNvPr id="15" name="Immagine 14">
            <a:extLst>
              <a:ext uri="{FF2B5EF4-FFF2-40B4-BE49-F238E27FC236}">
                <a16:creationId xmlns:a16="http://schemas.microsoft.com/office/drawing/2014/main" id="{5B643CF6-918F-43CD-825A-5C1DB1BAB37A}"/>
              </a:ext>
            </a:extLst>
          </p:cNvPr>
          <p:cNvPicPr>
            <a:picLocks noChangeAspect="1"/>
          </p:cNvPicPr>
          <p:nvPr/>
        </p:nvPicPr>
        <p:blipFill>
          <a:blip r:embed="rId4"/>
          <a:stretch>
            <a:fillRect/>
          </a:stretch>
        </p:blipFill>
        <p:spPr>
          <a:xfrm>
            <a:off x="9152000" y="3493120"/>
            <a:ext cx="1974366" cy="2022668"/>
          </a:xfrm>
          <a:prstGeom prst="rect">
            <a:avLst/>
          </a:prstGeom>
        </p:spPr>
      </p:pic>
      <p:sp>
        <p:nvSpPr>
          <p:cNvPr id="2" name="Titolo 1">
            <a:extLst>
              <a:ext uri="{FF2B5EF4-FFF2-40B4-BE49-F238E27FC236}">
                <a16:creationId xmlns:a16="http://schemas.microsoft.com/office/drawing/2014/main" id="{0ABB340B-BF3A-1D09-BA46-DE5CAEF3AB08}"/>
              </a:ext>
            </a:extLst>
          </p:cNvPr>
          <p:cNvSpPr>
            <a:spLocks noGrp="1"/>
          </p:cNvSpPr>
          <p:nvPr>
            <p:ph type="ctrTitle"/>
          </p:nvPr>
        </p:nvSpPr>
        <p:spPr>
          <a:xfrm>
            <a:off x="442821" y="283114"/>
            <a:ext cx="9839865" cy="771856"/>
          </a:xfrm>
        </p:spPr>
        <p:txBody>
          <a:bodyPr>
            <a:normAutofit/>
          </a:bodyPr>
          <a:lstStyle/>
          <a:p>
            <a:pPr algn="l"/>
            <a:r>
              <a:rPr lang="it-IT" sz="3200" b="1" dirty="0">
                <a:solidFill>
                  <a:schemeClr val="bg1"/>
                </a:solidFill>
                <a:latin typeface="Nunito" pitchFamily="2" charset="0"/>
                <a:cs typeface="Arial" panose="020B0604020202020204" pitchFamily="34" charset="0"/>
              </a:rPr>
              <a:t>EMIT-VISIONS-ISS COPILOT</a:t>
            </a:r>
          </a:p>
        </p:txBody>
      </p:sp>
      <p:sp>
        <p:nvSpPr>
          <p:cNvPr id="9" name="Sottotitolo 2">
            <a:extLst>
              <a:ext uri="{FF2B5EF4-FFF2-40B4-BE49-F238E27FC236}">
                <a16:creationId xmlns:a16="http://schemas.microsoft.com/office/drawing/2014/main" id="{A4F5BA6C-DCF0-27E8-0065-21A37928BF85}"/>
              </a:ext>
            </a:extLst>
          </p:cNvPr>
          <p:cNvSpPr txBox="1">
            <a:spLocks/>
          </p:cNvSpPr>
          <p:nvPr/>
        </p:nvSpPr>
        <p:spPr>
          <a:xfrm>
            <a:off x="10549027" y="6355579"/>
            <a:ext cx="1276711" cy="4370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prstClr val="white"/>
                </a:solidFill>
                <a:effectLst/>
                <a:uLnTx/>
                <a:uFillTx/>
                <a:latin typeface="Nunito" pitchFamily="2" charset="0"/>
                <a:ea typeface="+mn-ea"/>
                <a:cs typeface="+mn-cs"/>
              </a:rPr>
              <a:t>CAGLIARI</a:t>
            </a:r>
            <a:endParaRPr kumimoji="0" lang="it-IT"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ottotitolo 5">
            <a:extLst>
              <a:ext uri="{FF2B5EF4-FFF2-40B4-BE49-F238E27FC236}">
                <a16:creationId xmlns:a16="http://schemas.microsoft.com/office/drawing/2014/main" id="{15A263C1-D64D-B9D4-F03B-9AECA2B8FA96}"/>
              </a:ext>
            </a:extLst>
          </p:cNvPr>
          <p:cNvSpPr>
            <a:spLocks noGrp="1"/>
          </p:cNvSpPr>
          <p:nvPr>
            <p:ph type="subTitle" idx="1"/>
          </p:nvPr>
        </p:nvSpPr>
        <p:spPr>
          <a:xfrm>
            <a:off x="7233562" y="268003"/>
            <a:ext cx="4234648" cy="2523034"/>
          </a:xfrm>
        </p:spPr>
        <p:txBody>
          <a:bodyPr>
            <a:normAutofit fontScale="92500"/>
          </a:bodyPr>
          <a:lstStyle/>
          <a:p>
            <a:pPr algn="l"/>
            <a:r>
              <a:rPr lang="en-US" sz="2600" b="1" dirty="0">
                <a:solidFill>
                  <a:schemeClr val="bg1"/>
                </a:solidFill>
              </a:rPr>
              <a:t>How does it work for high school students or researchers?</a:t>
            </a:r>
          </a:p>
          <a:p>
            <a:pPr algn="l"/>
            <a:endParaRPr lang="en-US" dirty="0">
              <a:solidFill>
                <a:schemeClr val="bg1"/>
              </a:solidFill>
            </a:endParaRPr>
          </a:p>
          <a:p>
            <a:pPr algn="l"/>
            <a:r>
              <a:rPr lang="en-US" dirty="0">
                <a:solidFill>
                  <a:schemeClr val="bg1"/>
                </a:solidFill>
              </a:rPr>
              <a:t>Through a guided tutorial in PDF a video and a google notebook, who contain Open CV AI machine vision algorithm to extract data.</a:t>
            </a:r>
          </a:p>
        </p:txBody>
      </p:sp>
      <p:pic>
        <p:nvPicPr>
          <p:cNvPr id="6" name="Immagine 5">
            <a:extLst>
              <a:ext uri="{FF2B5EF4-FFF2-40B4-BE49-F238E27FC236}">
                <a16:creationId xmlns:a16="http://schemas.microsoft.com/office/drawing/2014/main" id="{B36AED18-5926-AF42-7159-234FD95516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493" y="1149496"/>
            <a:ext cx="6646064" cy="5206083"/>
          </a:xfrm>
          <a:prstGeom prst="rect">
            <a:avLst/>
          </a:prstGeom>
        </p:spPr>
      </p:pic>
      <p:pic>
        <p:nvPicPr>
          <p:cNvPr id="12" name="Immagine 11">
            <a:extLst>
              <a:ext uri="{FF2B5EF4-FFF2-40B4-BE49-F238E27FC236}">
                <a16:creationId xmlns:a16="http://schemas.microsoft.com/office/drawing/2014/main" id="{3D0E1E69-BC9E-3E3F-F21C-D91AA5803950}"/>
              </a:ext>
            </a:extLst>
          </p:cNvPr>
          <p:cNvPicPr>
            <a:picLocks noChangeAspect="1"/>
          </p:cNvPicPr>
          <p:nvPr/>
        </p:nvPicPr>
        <p:blipFill rotWithShape="1">
          <a:blip r:embed="rId6"/>
          <a:srcRect t="95330" r="22304"/>
          <a:stretch/>
        </p:blipFill>
        <p:spPr>
          <a:xfrm>
            <a:off x="7149272" y="2810079"/>
            <a:ext cx="4771235" cy="401555"/>
          </a:xfrm>
          <a:prstGeom prst="rect">
            <a:avLst/>
          </a:prstGeom>
        </p:spPr>
      </p:pic>
      <p:sp>
        <p:nvSpPr>
          <p:cNvPr id="16" name="Freccia circolare in su 15">
            <a:extLst>
              <a:ext uri="{FF2B5EF4-FFF2-40B4-BE49-F238E27FC236}">
                <a16:creationId xmlns:a16="http://schemas.microsoft.com/office/drawing/2014/main" id="{7399AE8E-1D38-7E98-9013-401814907478}"/>
              </a:ext>
            </a:extLst>
          </p:cNvPr>
          <p:cNvSpPr/>
          <p:nvPr/>
        </p:nvSpPr>
        <p:spPr>
          <a:xfrm rot="21377229">
            <a:off x="3278011" y="5484072"/>
            <a:ext cx="6706602" cy="1200629"/>
          </a:xfrm>
          <a:prstGeom prst="curvedUp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33068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0D8"/>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B340B-BF3A-1D09-BA46-DE5CAEF3AB08}"/>
              </a:ext>
            </a:extLst>
          </p:cNvPr>
          <p:cNvSpPr>
            <a:spLocks noGrp="1"/>
          </p:cNvSpPr>
          <p:nvPr>
            <p:ph type="ctrTitle"/>
          </p:nvPr>
        </p:nvSpPr>
        <p:spPr>
          <a:xfrm>
            <a:off x="442821" y="283114"/>
            <a:ext cx="9839865" cy="771856"/>
          </a:xfrm>
        </p:spPr>
        <p:txBody>
          <a:bodyPr>
            <a:normAutofit/>
          </a:bodyPr>
          <a:lstStyle/>
          <a:p>
            <a:pPr algn="l"/>
            <a:r>
              <a:rPr lang="it-IT" sz="3200" b="1" dirty="0">
                <a:solidFill>
                  <a:schemeClr val="bg1"/>
                </a:solidFill>
                <a:latin typeface="Nunito" pitchFamily="2" charset="0"/>
                <a:cs typeface="Arial" panose="020B0604020202020204" pitchFamily="34" charset="0"/>
              </a:rPr>
              <a:t>EMIT-VISIONS-ISS COPILOT</a:t>
            </a:r>
          </a:p>
        </p:txBody>
      </p:sp>
      <p:pic>
        <p:nvPicPr>
          <p:cNvPr id="1026" name="Picture 2" descr="SpaceAppsLogo_Default_2ColorWhite">
            <a:extLst>
              <a:ext uri="{FF2B5EF4-FFF2-40B4-BE49-F238E27FC236}">
                <a16:creationId xmlns:a16="http://schemas.microsoft.com/office/drawing/2014/main" id="{B521AF91-5262-FFB9-7B74-41BF092CB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9866" y="5304794"/>
            <a:ext cx="2538323" cy="1003791"/>
          </a:xfrm>
          <a:prstGeom prst="rect">
            <a:avLst/>
          </a:prstGeom>
          <a:noFill/>
          <a:extLst>
            <a:ext uri="{909E8E84-426E-40DD-AFC4-6F175D3DCCD1}">
              <a14:hiddenFill xmlns:a14="http://schemas.microsoft.com/office/drawing/2010/main">
                <a:solidFill>
                  <a:srgbClr val="FFFFFF"/>
                </a:solidFill>
              </a14:hiddenFill>
            </a:ext>
          </a:extLst>
        </p:spPr>
      </p:pic>
      <p:sp>
        <p:nvSpPr>
          <p:cNvPr id="9" name="Sottotitolo 2">
            <a:extLst>
              <a:ext uri="{FF2B5EF4-FFF2-40B4-BE49-F238E27FC236}">
                <a16:creationId xmlns:a16="http://schemas.microsoft.com/office/drawing/2014/main" id="{A4F5BA6C-DCF0-27E8-0065-21A37928BF85}"/>
              </a:ext>
            </a:extLst>
          </p:cNvPr>
          <p:cNvSpPr txBox="1">
            <a:spLocks/>
          </p:cNvSpPr>
          <p:nvPr/>
        </p:nvSpPr>
        <p:spPr>
          <a:xfrm>
            <a:off x="10549027" y="6355579"/>
            <a:ext cx="1276711" cy="4370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prstClr val="white"/>
                </a:solidFill>
                <a:effectLst/>
                <a:uLnTx/>
                <a:uFillTx/>
                <a:latin typeface="Nunito" pitchFamily="2" charset="0"/>
                <a:ea typeface="+mn-ea"/>
                <a:cs typeface="+mn-cs"/>
              </a:rPr>
              <a:t>CAGLIARI</a:t>
            </a:r>
            <a:endParaRPr kumimoji="0" lang="it-IT"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ottotitolo 5">
            <a:extLst>
              <a:ext uri="{FF2B5EF4-FFF2-40B4-BE49-F238E27FC236}">
                <a16:creationId xmlns:a16="http://schemas.microsoft.com/office/drawing/2014/main" id="{15A263C1-D64D-B9D4-F03B-9AECA2B8FA96}"/>
              </a:ext>
            </a:extLst>
          </p:cNvPr>
          <p:cNvSpPr>
            <a:spLocks noGrp="1"/>
          </p:cNvSpPr>
          <p:nvPr>
            <p:ph type="subTitle" idx="1"/>
          </p:nvPr>
        </p:nvSpPr>
        <p:spPr>
          <a:xfrm>
            <a:off x="442820" y="1054970"/>
            <a:ext cx="5653179" cy="2523034"/>
          </a:xfrm>
        </p:spPr>
        <p:txBody>
          <a:bodyPr>
            <a:normAutofit/>
          </a:bodyPr>
          <a:lstStyle/>
          <a:p>
            <a:pPr algn="l"/>
            <a:r>
              <a:rPr lang="en-US" dirty="0">
                <a:solidFill>
                  <a:schemeClr val="bg1"/>
                </a:solidFill>
              </a:rPr>
              <a:t>Our system is an adaptation of official NASA systems, you can download it from </a:t>
            </a:r>
            <a:r>
              <a:rPr lang="en-US" dirty="0" err="1">
                <a:solidFill>
                  <a:schemeClr val="bg1"/>
                </a:solidFill>
              </a:rPr>
              <a:t>github</a:t>
            </a:r>
            <a:r>
              <a:rPr lang="en-US" dirty="0">
                <a:solidFill>
                  <a:schemeClr val="bg1"/>
                </a:solidFill>
              </a:rPr>
              <a:t> and modify it for your own uses. It includes all the tutorials, videos, images &amp; also our website.</a:t>
            </a:r>
          </a:p>
        </p:txBody>
      </p:sp>
      <p:pic>
        <p:nvPicPr>
          <p:cNvPr id="4" name="Immagine 3">
            <a:extLst>
              <a:ext uri="{FF2B5EF4-FFF2-40B4-BE49-F238E27FC236}">
                <a16:creationId xmlns:a16="http://schemas.microsoft.com/office/drawing/2014/main" id="{E25593CC-8900-39A8-AA8B-98B4E79824E6}"/>
              </a:ext>
            </a:extLst>
          </p:cNvPr>
          <p:cNvPicPr>
            <a:picLocks noChangeAspect="1"/>
          </p:cNvPicPr>
          <p:nvPr/>
        </p:nvPicPr>
        <p:blipFill>
          <a:blip r:embed="rId3"/>
          <a:stretch>
            <a:fillRect/>
          </a:stretch>
        </p:blipFill>
        <p:spPr>
          <a:xfrm>
            <a:off x="1054321" y="3187870"/>
            <a:ext cx="4234648" cy="3535770"/>
          </a:xfrm>
          <a:prstGeom prst="rect">
            <a:avLst/>
          </a:prstGeom>
        </p:spPr>
      </p:pic>
      <p:pic>
        <p:nvPicPr>
          <p:cNvPr id="7" name="Immagine 6">
            <a:extLst>
              <a:ext uri="{FF2B5EF4-FFF2-40B4-BE49-F238E27FC236}">
                <a16:creationId xmlns:a16="http://schemas.microsoft.com/office/drawing/2014/main" id="{3DA0C8A6-CCE3-BC53-D6B0-4BFECCC1493C}"/>
              </a:ext>
            </a:extLst>
          </p:cNvPr>
          <p:cNvPicPr>
            <a:picLocks noChangeAspect="1"/>
          </p:cNvPicPr>
          <p:nvPr/>
        </p:nvPicPr>
        <p:blipFill>
          <a:blip r:embed="rId4"/>
          <a:stretch>
            <a:fillRect/>
          </a:stretch>
        </p:blipFill>
        <p:spPr>
          <a:xfrm>
            <a:off x="6419467" y="669042"/>
            <a:ext cx="5202215" cy="4058625"/>
          </a:xfrm>
          <a:prstGeom prst="rect">
            <a:avLst/>
          </a:prstGeom>
        </p:spPr>
      </p:pic>
      <p:sp>
        <p:nvSpPr>
          <p:cNvPr id="10" name="Freccia bidirezionale orizzontale 9">
            <a:extLst>
              <a:ext uri="{FF2B5EF4-FFF2-40B4-BE49-F238E27FC236}">
                <a16:creationId xmlns:a16="http://schemas.microsoft.com/office/drawing/2014/main" id="{BBD27C39-BFFB-ADF7-1C2B-42EA916A555C}"/>
              </a:ext>
            </a:extLst>
          </p:cNvPr>
          <p:cNvSpPr/>
          <p:nvPr/>
        </p:nvSpPr>
        <p:spPr>
          <a:xfrm>
            <a:off x="5057030" y="3610363"/>
            <a:ext cx="1431008" cy="526211"/>
          </a:xfrm>
          <a:prstGeom prst="lef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099562F5-6AAC-44B9-D63C-4914E9E046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9467" y="4898035"/>
            <a:ext cx="1793932" cy="1793932"/>
          </a:xfrm>
          <a:prstGeom prst="rect">
            <a:avLst/>
          </a:prstGeom>
        </p:spPr>
      </p:pic>
    </p:spTree>
    <p:extLst>
      <p:ext uri="{BB962C8B-B14F-4D97-AF65-F5344CB8AC3E}">
        <p14:creationId xmlns:p14="http://schemas.microsoft.com/office/powerpoint/2010/main" val="2253051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50D8"/>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B340B-BF3A-1D09-BA46-DE5CAEF3AB08}"/>
              </a:ext>
            </a:extLst>
          </p:cNvPr>
          <p:cNvSpPr>
            <a:spLocks noGrp="1"/>
          </p:cNvSpPr>
          <p:nvPr>
            <p:ph type="ctrTitle"/>
          </p:nvPr>
        </p:nvSpPr>
        <p:spPr>
          <a:xfrm>
            <a:off x="442821" y="283114"/>
            <a:ext cx="9839865" cy="771856"/>
          </a:xfrm>
        </p:spPr>
        <p:txBody>
          <a:bodyPr>
            <a:normAutofit/>
          </a:bodyPr>
          <a:lstStyle/>
          <a:p>
            <a:pPr algn="l"/>
            <a:r>
              <a:rPr lang="it-IT" sz="3200" b="1" dirty="0">
                <a:solidFill>
                  <a:schemeClr val="bg1"/>
                </a:solidFill>
                <a:latin typeface="Nunito" pitchFamily="2" charset="0"/>
                <a:cs typeface="Arial" panose="020B0604020202020204" pitchFamily="34" charset="0"/>
              </a:rPr>
              <a:t>EMIT-VISIONS-ISS COPILOT</a:t>
            </a:r>
          </a:p>
        </p:txBody>
      </p:sp>
      <p:pic>
        <p:nvPicPr>
          <p:cNvPr id="1026" name="Picture 2" descr="SpaceAppsLogo_Default_2ColorWhite">
            <a:extLst>
              <a:ext uri="{FF2B5EF4-FFF2-40B4-BE49-F238E27FC236}">
                <a16:creationId xmlns:a16="http://schemas.microsoft.com/office/drawing/2014/main" id="{B521AF91-5262-FFB9-7B74-41BF092CB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9866" y="5304794"/>
            <a:ext cx="2538323" cy="1003791"/>
          </a:xfrm>
          <a:prstGeom prst="rect">
            <a:avLst/>
          </a:prstGeom>
          <a:noFill/>
          <a:extLst>
            <a:ext uri="{909E8E84-426E-40DD-AFC4-6F175D3DCCD1}">
              <a14:hiddenFill xmlns:a14="http://schemas.microsoft.com/office/drawing/2010/main">
                <a:solidFill>
                  <a:srgbClr val="FFFFFF"/>
                </a:solidFill>
              </a14:hiddenFill>
            </a:ext>
          </a:extLst>
        </p:spPr>
      </p:pic>
      <p:sp>
        <p:nvSpPr>
          <p:cNvPr id="9" name="Sottotitolo 2">
            <a:extLst>
              <a:ext uri="{FF2B5EF4-FFF2-40B4-BE49-F238E27FC236}">
                <a16:creationId xmlns:a16="http://schemas.microsoft.com/office/drawing/2014/main" id="{A4F5BA6C-DCF0-27E8-0065-21A37928BF85}"/>
              </a:ext>
            </a:extLst>
          </p:cNvPr>
          <p:cNvSpPr txBox="1">
            <a:spLocks/>
          </p:cNvSpPr>
          <p:nvPr/>
        </p:nvSpPr>
        <p:spPr>
          <a:xfrm>
            <a:off x="10549027" y="6355579"/>
            <a:ext cx="1276711" cy="4370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prstClr val="white"/>
                </a:solidFill>
                <a:effectLst/>
                <a:uLnTx/>
                <a:uFillTx/>
                <a:latin typeface="Nunito" pitchFamily="2" charset="0"/>
                <a:ea typeface="+mn-ea"/>
                <a:cs typeface="+mn-cs"/>
              </a:rPr>
              <a:t>CAGLIARI</a:t>
            </a:r>
            <a:endParaRPr kumimoji="0" lang="it-IT"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Sottotitolo 2">
            <a:extLst>
              <a:ext uri="{FF2B5EF4-FFF2-40B4-BE49-F238E27FC236}">
                <a16:creationId xmlns:a16="http://schemas.microsoft.com/office/drawing/2014/main" id="{659C2CE2-E3C1-6DEF-373F-516D7E3779D3}"/>
              </a:ext>
            </a:extLst>
          </p:cNvPr>
          <p:cNvSpPr>
            <a:spLocks noGrp="1"/>
          </p:cNvSpPr>
          <p:nvPr>
            <p:ph type="subTitle" idx="1"/>
          </p:nvPr>
        </p:nvSpPr>
        <p:spPr>
          <a:xfrm>
            <a:off x="442820" y="1689463"/>
            <a:ext cx="9839865" cy="3615331"/>
          </a:xfrm>
        </p:spPr>
        <p:txBody>
          <a:bodyPr>
            <a:normAutofit/>
          </a:bodyPr>
          <a:lstStyle/>
          <a:p>
            <a:pPr algn="l"/>
            <a:r>
              <a:rPr lang="it-IT" sz="2800" dirty="0">
                <a:solidFill>
                  <a:schemeClr val="bg1"/>
                </a:solidFill>
                <a:latin typeface="Nunito" pitchFamily="2" charset="0"/>
                <a:hlinkClick r:id="rId3">
                  <a:extLst>
                    <a:ext uri="{A12FA001-AC4F-418D-AE19-62706E023703}">
                      <ahyp:hlinkClr xmlns:ahyp="http://schemas.microsoft.com/office/drawing/2018/hyperlinkcolor" val="tx"/>
                    </a:ext>
                  </a:extLst>
                </a:hlinkClick>
              </a:rPr>
              <a:t>Thank </a:t>
            </a:r>
            <a:r>
              <a:rPr lang="it-IT" sz="2800" dirty="0" err="1">
                <a:solidFill>
                  <a:schemeClr val="bg1"/>
                </a:solidFill>
                <a:latin typeface="Nunito" pitchFamily="2" charset="0"/>
                <a:hlinkClick r:id="rId3">
                  <a:extLst>
                    <a:ext uri="{A12FA001-AC4F-418D-AE19-62706E023703}">
                      <ahyp:hlinkClr xmlns:ahyp="http://schemas.microsoft.com/office/drawing/2018/hyperlinkcolor" val="tx"/>
                    </a:ext>
                  </a:extLst>
                </a:hlinkClick>
              </a:rPr>
              <a:t>you</a:t>
            </a:r>
            <a:r>
              <a:rPr lang="it-IT" sz="2800" dirty="0">
                <a:solidFill>
                  <a:schemeClr val="bg1"/>
                </a:solidFill>
                <a:latin typeface="Nunito" pitchFamily="2" charset="0"/>
                <a:hlinkClick r:id="rId3">
                  <a:extLst>
                    <a:ext uri="{A12FA001-AC4F-418D-AE19-62706E023703}">
                      <ahyp:hlinkClr xmlns:ahyp="http://schemas.microsoft.com/office/drawing/2018/hyperlinkcolor" val="tx"/>
                    </a:ext>
                  </a:extLst>
                </a:hlinkClick>
              </a:rPr>
              <a:t>!</a:t>
            </a:r>
          </a:p>
          <a:p>
            <a:pPr algn="l"/>
            <a:endParaRPr lang="it-IT" sz="2800" dirty="0">
              <a:solidFill>
                <a:schemeClr val="bg1"/>
              </a:solidFill>
              <a:latin typeface="Nunito" pitchFamily="2" charset="0"/>
              <a:hlinkClick r:id="rId3">
                <a:extLst>
                  <a:ext uri="{A12FA001-AC4F-418D-AE19-62706E023703}">
                    <ahyp:hlinkClr xmlns:ahyp="http://schemas.microsoft.com/office/drawing/2018/hyperlinkcolor" val="tx"/>
                  </a:ext>
                </a:extLst>
              </a:hlinkClick>
            </a:endParaRPr>
          </a:p>
          <a:p>
            <a:pPr algn="l"/>
            <a:r>
              <a:rPr lang="it-IT" sz="2800" dirty="0" err="1">
                <a:solidFill>
                  <a:schemeClr val="bg1"/>
                </a:solidFill>
                <a:latin typeface="Nunito" pitchFamily="2" charset="0"/>
                <a:hlinkClick r:id="rId3">
                  <a:extLst>
                    <a:ext uri="{A12FA001-AC4F-418D-AE19-62706E023703}">
                      <ahyp:hlinkClr xmlns:ahyp="http://schemas.microsoft.com/office/drawing/2018/hyperlinkcolor" val="tx"/>
                    </a:ext>
                  </a:extLst>
                </a:hlinkClick>
              </a:rPr>
              <a:t>UnOfficial</a:t>
            </a:r>
            <a:r>
              <a:rPr lang="it-IT" sz="2800" dirty="0">
                <a:solidFill>
                  <a:schemeClr val="bg1"/>
                </a:solidFill>
                <a:latin typeface="Nunito" pitchFamily="2" charset="0"/>
                <a:hlinkClick r:id="rId3">
                  <a:extLst>
                    <a:ext uri="{A12FA001-AC4F-418D-AE19-62706E023703}">
                      <ahyp:hlinkClr xmlns:ahyp="http://schemas.microsoft.com/office/drawing/2018/hyperlinkcolor" val="tx"/>
                    </a:ext>
                  </a:extLst>
                </a:hlinkClick>
              </a:rPr>
              <a:t> website </a:t>
            </a:r>
            <a:r>
              <a:rPr lang="it-IT" sz="2800" dirty="0">
                <a:solidFill>
                  <a:schemeClr val="bg1"/>
                </a:solidFill>
                <a:latin typeface="Nunito" pitchFamily="2" charset="0"/>
                <a:hlinkClick r:id="rId3">
                  <a:extLst>
                    <a:ext uri="{A12FA001-AC4F-418D-AE19-62706E023703}">
                      <ahyp:hlinkClr xmlns:ahyp="http://schemas.microsoft.com/office/drawing/2018/hyperlinkcolor" val="tx"/>
                    </a:ext>
                  </a:extLst>
                </a:hlinkClick>
              </a:rPr>
              <a:t>https://www.emit-vision-iss-copilot.com/</a:t>
            </a:r>
            <a:endParaRPr lang="it-IT" sz="2800" dirty="0">
              <a:solidFill>
                <a:schemeClr val="bg1"/>
              </a:solidFill>
              <a:latin typeface="Nunito" pitchFamily="2" charset="0"/>
            </a:endParaRPr>
          </a:p>
          <a:p>
            <a:pPr algn="l"/>
            <a:r>
              <a:rPr lang="it-IT" sz="2800" dirty="0">
                <a:solidFill>
                  <a:schemeClr val="bg1"/>
                </a:solidFill>
                <a:latin typeface="Nunito" pitchFamily="2" charset="0"/>
                <a:hlinkClick r:id="rId4">
                  <a:extLst>
                    <a:ext uri="{A12FA001-AC4F-418D-AE19-62706E023703}">
                      <ahyp:hlinkClr xmlns:ahyp="http://schemas.microsoft.com/office/drawing/2018/hyperlinkcolor" val="tx"/>
                    </a:ext>
                  </a:extLst>
                </a:hlinkClick>
              </a:rPr>
              <a:t>https://github.com/MaurizioNaletto-code/EMIT-VISIONS-ISS-COPILOT</a:t>
            </a:r>
            <a:endParaRPr lang="it-IT" sz="2800" dirty="0">
              <a:solidFill>
                <a:schemeClr val="bg1"/>
              </a:solidFill>
              <a:latin typeface="Nunito" pitchFamily="2" charset="0"/>
            </a:endParaRPr>
          </a:p>
          <a:p>
            <a:pPr algn="l"/>
            <a:r>
              <a:rPr lang="it-IT" sz="2800" dirty="0">
                <a:solidFill>
                  <a:schemeClr val="bg1"/>
                </a:solidFill>
                <a:latin typeface="Nunito" pitchFamily="2" charset="0"/>
              </a:rPr>
              <a:t>Mail: </a:t>
            </a:r>
            <a:r>
              <a:rPr lang="it-IT" sz="2800" b="0" i="0" u="none" strike="noStrike" dirty="0">
                <a:solidFill>
                  <a:schemeClr val="bg1"/>
                </a:solidFill>
                <a:effectLst/>
                <a:latin typeface="Nunito" pitchFamily="2" charset="0"/>
                <a:hlinkClick r:id="rId5">
                  <a:extLst>
                    <a:ext uri="{A12FA001-AC4F-418D-AE19-62706E023703}">
                      <ahyp:hlinkClr xmlns:ahyp="http://schemas.microsoft.com/office/drawing/2018/hyperlinkcolor" val="tx"/>
                    </a:ext>
                  </a:extLst>
                </a:hlinkClick>
              </a:rPr>
              <a:t>isscopilot@gmail.com</a:t>
            </a:r>
            <a:endParaRPr lang="it-IT" sz="2800" dirty="0">
              <a:solidFill>
                <a:schemeClr val="bg1"/>
              </a:solidFill>
              <a:latin typeface="Nunito" pitchFamily="2" charset="0"/>
            </a:endParaRPr>
          </a:p>
        </p:txBody>
      </p:sp>
      <p:pic>
        <p:nvPicPr>
          <p:cNvPr id="15" name="Immagine 14">
            <a:extLst>
              <a:ext uri="{FF2B5EF4-FFF2-40B4-BE49-F238E27FC236}">
                <a16:creationId xmlns:a16="http://schemas.microsoft.com/office/drawing/2014/main" id="{F140CC16-56A0-CFC8-8F21-ED74EE7851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614" y="4876856"/>
            <a:ext cx="1697259" cy="1697259"/>
          </a:xfrm>
          <a:prstGeom prst="rect">
            <a:avLst/>
          </a:prstGeom>
        </p:spPr>
      </p:pic>
    </p:spTree>
    <p:extLst>
      <p:ext uri="{BB962C8B-B14F-4D97-AF65-F5344CB8AC3E}">
        <p14:creationId xmlns:p14="http://schemas.microsoft.com/office/powerpoint/2010/main" val="91453703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460</Words>
  <Application>Microsoft Office PowerPoint</Application>
  <PresentationFormat>Widescreen</PresentationFormat>
  <Paragraphs>47</Paragraphs>
  <Slides>7</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7</vt:i4>
      </vt:variant>
    </vt:vector>
  </HeadingPairs>
  <TitlesOfParts>
    <vt:vector size="12" baseType="lpstr">
      <vt:lpstr>Arial</vt:lpstr>
      <vt:lpstr>Calibri</vt:lpstr>
      <vt:lpstr>Calibri Light</vt:lpstr>
      <vt:lpstr>Nunito</vt:lpstr>
      <vt:lpstr>Tema di Office</vt:lpstr>
      <vt:lpstr>EMIT-VISIONS-ISS COPILOT - CAGLIARI</vt:lpstr>
      <vt:lpstr>EMIT-VISIONS-ISS COPILOT</vt:lpstr>
      <vt:lpstr>EMIT-VISIONS-ISS COPILOT</vt:lpstr>
      <vt:lpstr>EMIT-VISIONS-ISS COPILOT</vt:lpstr>
      <vt:lpstr>EMIT-VISIONS-ISS COPILOT</vt:lpstr>
      <vt:lpstr>EMIT-VISIONS-ISS COPILOT</vt:lpstr>
      <vt:lpstr>EMIT-VISIONS-ISS COPILOT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EMIT-VISIONS-ISS COPILOT</dc:title>
  <dc:creator>maurizio naletto</dc:creator>
  <cp:lastModifiedBy>maurizio naletto</cp:lastModifiedBy>
  <cp:revision>2</cp:revision>
  <dcterms:created xsi:type="dcterms:W3CDTF">2023-10-08T17:34:48Z</dcterms:created>
  <dcterms:modified xsi:type="dcterms:W3CDTF">2023-10-08T19:06:45Z</dcterms:modified>
</cp:coreProperties>
</file>